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7" r:id="rId4"/>
    <p:sldId id="311" r:id="rId5"/>
    <p:sldId id="263" r:id="rId6"/>
    <p:sldId id="300" r:id="rId7"/>
    <p:sldId id="270" r:id="rId8"/>
    <p:sldId id="272" r:id="rId9"/>
    <p:sldId id="266" r:id="rId10"/>
    <p:sldId id="269" r:id="rId11"/>
    <p:sldId id="273" r:id="rId12"/>
    <p:sldId id="275" r:id="rId13"/>
    <p:sldId id="277" r:id="rId14"/>
    <p:sldId id="282" r:id="rId15"/>
    <p:sldId id="312" r:id="rId16"/>
    <p:sldId id="283" r:id="rId17"/>
    <p:sldId id="285" r:id="rId18"/>
    <p:sldId id="287" r:id="rId19"/>
    <p:sldId id="289" r:id="rId20"/>
    <p:sldId id="290" r:id="rId21"/>
    <p:sldId id="292" r:id="rId22"/>
    <p:sldId id="296" r:id="rId23"/>
    <p:sldId id="299" r:id="rId24"/>
    <p:sldId id="305" r:id="rId25"/>
    <p:sldId id="301" r:id="rId26"/>
    <p:sldId id="308" r:id="rId27"/>
    <p:sldId id="309" r:id="rId28"/>
    <p:sldId id="306" r:id="rId29"/>
    <p:sldId id="313" r:id="rId30"/>
    <p:sldId id="314" r:id="rId31"/>
    <p:sldId id="265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D"/>
    <a:srgbClr val="385D8A"/>
    <a:srgbClr val="00007A"/>
    <a:srgbClr val="ECB5BC"/>
    <a:srgbClr val="F85656"/>
    <a:srgbClr val="FD8A69"/>
    <a:srgbClr val="FF3300"/>
    <a:srgbClr val="33CC33"/>
    <a:srgbClr val="007E39"/>
    <a:srgbClr val="00F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5962" autoAdjust="0"/>
  </p:normalViewPr>
  <p:slideViewPr>
    <p:cSldViewPr>
      <p:cViewPr>
        <p:scale>
          <a:sx n="66" d="100"/>
          <a:sy n="66" d="100"/>
        </p:scale>
        <p:origin x="288" y="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7903D-3D7D-4A6B-8D55-A385AC0211CC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0379-1972-4667-970F-0CC9B8B67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7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53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시간대별로 나눈 유동인구의 변화 － ２０시부터 ４시 사이의 유동인구는 지속적으로 감소하는 양상을 보이고 있음． 유동인구는 </a:t>
            </a:r>
            <a:r>
              <a:rPr lang="ko-KR" altLang="en-US" dirty="0" err="1"/>
              <a:t>상당로</a:t>
            </a:r>
            <a:r>
              <a:rPr lang="ko-KR" altLang="en-US" dirty="0"/>
              <a:t> 및 </a:t>
            </a:r>
            <a:r>
              <a:rPr lang="ko-KR" altLang="en-US" dirty="0" err="1"/>
              <a:t>성안길</a:t>
            </a:r>
            <a:r>
              <a:rPr lang="ko-KR" altLang="en-US" dirty="0"/>
              <a:t>， 사직대로 부근이 높았으며 이 일대들은 유동인구의 감소가 상대적으로 낮았습니다．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3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높은 </a:t>
            </a:r>
            <a:r>
              <a:rPr lang="ko-KR" altLang="en-US" sz="12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</a:t>
            </a:r>
            <a:r>
              <a:rPr lang="en-US" altLang="ko-KR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 ,</a:t>
            </a:r>
            <a:r>
              <a:rPr lang="ko-KR" altLang="en-US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교통량이 높은 </a:t>
            </a:r>
            <a:r>
              <a:rPr lang="ko-KR" altLang="en-US" sz="12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사직대로를 중심으로 상권이 밀집되어 있음</a:t>
            </a:r>
            <a:r>
              <a:rPr lang="en-US" altLang="ko-KR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시장이 부근도 상권이 밀집되어 있음</a:t>
            </a:r>
            <a:r>
              <a:rPr lang="en-US" altLang="ko-KR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en-US" altLang="ko-KR" sz="12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4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성안길</a:t>
            </a:r>
            <a:r>
              <a:rPr lang="ko-KR" altLang="en-US" dirty="0"/>
              <a:t> </a:t>
            </a:r>
            <a:r>
              <a:rPr lang="ko-KR" altLang="en-US" dirty="0" err="1"/>
              <a:t>부근，육거리시장</a:t>
            </a:r>
            <a:r>
              <a:rPr lang="ko-KR" altLang="en-US" dirty="0"/>
              <a:t> 부근의 </a:t>
            </a:r>
            <a:r>
              <a:rPr lang="ko-KR" altLang="en-US" dirty="0" err="1"/>
              <a:t>ＨＥＡＴＭＡＰ이</a:t>
            </a:r>
            <a:r>
              <a:rPr lang="ko-KR" altLang="en-US" dirty="0"/>
              <a:t> 강조되어 있음．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65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68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원도심경관지구가</a:t>
            </a:r>
            <a:r>
              <a:rPr lang="ko-KR" altLang="en-US" dirty="0"/>
              <a:t> 해제된다 하더라도 무턱대고 고층건물을 올리기에는 </a:t>
            </a:r>
            <a:r>
              <a:rPr lang="en-US" altLang="ko-KR" dirty="0"/>
              <a:t>‘</a:t>
            </a:r>
            <a:r>
              <a:rPr lang="ko-KR" altLang="en-US" dirty="0"/>
              <a:t>문화경관 보존</a:t>
            </a:r>
            <a:r>
              <a:rPr lang="en-US" altLang="ko-KR" dirty="0"/>
              <a:t>＇</a:t>
            </a:r>
            <a:r>
              <a:rPr lang="ko-KR" altLang="en-US" dirty="0"/>
              <a:t>이라는 청주시 도시재생 사업과 충돌하기 때문에</a:t>
            </a:r>
            <a:r>
              <a:rPr lang="en-US" altLang="ko-KR" dirty="0"/>
              <a:t>, </a:t>
            </a:r>
            <a:r>
              <a:rPr lang="ko-KR" altLang="en-US" dirty="0"/>
              <a:t>도시경관을 고려한 리모델링 </a:t>
            </a:r>
            <a:r>
              <a:rPr lang="en-US" altLang="ko-KR" dirty="0"/>
              <a:t>&amp; </a:t>
            </a:r>
            <a:r>
              <a:rPr lang="ko-KR" altLang="en-US" dirty="0"/>
              <a:t>도시재생사업이 </a:t>
            </a:r>
            <a:r>
              <a:rPr lang="ko-KR" altLang="en-US" dirty="0" err="1"/>
              <a:t>필요해보입니다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93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석교육거리 부근의 유동인구가 높은 편인데 비해</a:t>
            </a:r>
            <a:r>
              <a:rPr lang="en-US" altLang="ko-KR" dirty="0"/>
              <a:t>,</a:t>
            </a:r>
            <a:r>
              <a:rPr lang="ko-KR" altLang="en-US" dirty="0"/>
              <a:t> 인도 네트워크가 상대적으로 부족한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90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　유휴부지라　생각되는　위치들을　시각화해서　예비　주차공간　부지로　선정했습니다만，　공원부지，　소유권이　있는　부지가　포함되어　있기　때문에　참고자료로만　생각해주시면　감사하겠습니다．　일단　특정　지역　내　유휴부지를　찾는　알고리즘은　만들어　두었으니　데이터만　있으면　바로　시각화　가능합니다．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슬라이드는 서비스를　제작하고자　하는　개발자　측면에서　청주 원도심 주차공간의 현황을 제공하는 서비스는 어떨까 제안하는 입장에서 특정 위치에서 가장 가까운 주차장 １０개를 보여주는　함수를 </a:t>
            </a:r>
            <a:r>
              <a:rPr lang="ko-KR" altLang="en-US" dirty="0" err="1"/>
              <a:t>제작해보았습니다．아이콘을</a:t>
            </a:r>
            <a:r>
              <a:rPr lang="ko-KR" altLang="en-US" dirty="0"/>
              <a:t> 클릭하면 주차가능 대수를 확인할 수 있습니다． 사실 주차수요 데이터를 찾기 힘들어서 더 고도화된 작업을 하기가 불가능해서 아쉬웠습니다． 시간과 데이터가 더 주어진다면 더 고도화된 서비스를 제작하고 싶습니다．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64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98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반세기 동안 도시가 성장하는 과정에서</a:t>
            </a:r>
            <a:r>
              <a:rPr lang="en-US" altLang="ko-KR" dirty="0"/>
              <a:t>,</a:t>
            </a:r>
            <a:r>
              <a:rPr lang="ko-KR" altLang="en-US" dirty="0"/>
              <a:t> 쇠퇴의 길을 걸어왔던 원도심을 재생시키는 것이 건축</a:t>
            </a:r>
            <a:r>
              <a:rPr lang="en-US" altLang="ko-KR" dirty="0"/>
              <a:t>, </a:t>
            </a:r>
            <a:r>
              <a:rPr lang="ko-KR" altLang="en-US" dirty="0"/>
              <a:t>조경</a:t>
            </a:r>
            <a:r>
              <a:rPr lang="en-US" altLang="ko-KR" dirty="0"/>
              <a:t>, </a:t>
            </a:r>
            <a:r>
              <a:rPr lang="ko-KR" altLang="en-US" dirty="0"/>
              <a:t>도시계획 및 설계 분야의 주요 과제</a:t>
            </a:r>
            <a:r>
              <a:rPr lang="en-US" altLang="ko-KR" dirty="0"/>
              <a:t>, </a:t>
            </a:r>
            <a:r>
              <a:rPr lang="ko-KR" altLang="en-US" dirty="0"/>
              <a:t>트렌드가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9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95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사거리는 각각 </a:t>
            </a:r>
            <a:r>
              <a:rPr lang="ko-KR" altLang="en-US" dirty="0" err="1"/>
              <a:t>상당로와</a:t>
            </a:r>
            <a:r>
              <a:rPr lang="ko-KR" altLang="en-US" dirty="0"/>
              <a:t> 사직대로 상에 위치해 있는데 </a:t>
            </a:r>
            <a:r>
              <a:rPr lang="ko-KR" altLang="en-US"/>
              <a:t>이 도롣 를 </a:t>
            </a:r>
            <a:r>
              <a:rPr lang="ko-KR" altLang="en-US" dirty="0"/>
              <a:t>제대로 살펴보기 위해서는 </a:t>
            </a:r>
            <a:r>
              <a:rPr lang="ko-KR" altLang="en-US" err="1"/>
              <a:t>다음슬라이드를</a:t>
            </a:r>
            <a:r>
              <a:rPr lang="ko-KR" altLang="en-US"/>
              <a:t> 참고해야함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56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원도심 반경 ５ｋｍ중 가장 </a:t>
            </a:r>
            <a:r>
              <a:rPr lang="ko-KR" altLang="en-US" dirty="0" err="1"/>
              <a:t>승하차</a:t>
            </a:r>
            <a:r>
              <a:rPr lang="ko-KR" altLang="en-US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밀도가 높은 </a:t>
            </a:r>
            <a:r>
              <a:rPr lang="ko-KR" altLang="en-US" dirty="0" err="1"/>
              <a:t>상당로</a:t>
            </a:r>
            <a:r>
              <a:rPr lang="ko-KR" altLang="en-US" dirty="0"/>
              <a:t>， 사직대로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12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&amp; </a:t>
            </a:r>
            <a:r>
              <a:rPr lang="ko-KR" altLang="en-US" sz="12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</a:t>
            </a:r>
            <a:r>
              <a:rPr lang="ko-KR" altLang="en-US" sz="12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</a:t>
            </a:r>
            <a:r>
              <a:rPr lang="ko-KR" altLang="en-US" sz="12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부근의 불법 </a:t>
            </a:r>
            <a:r>
              <a:rPr lang="ko-KR" altLang="en-US" sz="12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주정차</a:t>
            </a:r>
            <a:r>
              <a:rPr lang="ko-KR" altLang="en-US" sz="12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단속빈도가 매우 높음</a:t>
            </a:r>
            <a:r>
              <a:rPr lang="en-US" altLang="ko-KR" sz="12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부근의 </a:t>
            </a:r>
            <a:r>
              <a:rPr lang="ko-KR" altLang="en-US" sz="12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주자장</a:t>
            </a:r>
            <a:r>
              <a:rPr lang="ko-KR" altLang="en-US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공급이  수요를 </a:t>
            </a:r>
            <a:r>
              <a:rPr lang="ko-KR" altLang="en-US" sz="12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못따라잡고</a:t>
            </a:r>
            <a:r>
              <a:rPr lang="ko-KR" altLang="en-US" sz="12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것으로 예상됨</a:t>
            </a:r>
            <a:endParaRPr lang="en-US" altLang="ko-KR" sz="12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51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１１２신고건수는 보통 유동인구가 높은 지역에서 높은 수치를 보이는 경향이 있기 때문에 유동인구를 분석하기로 </a:t>
            </a:r>
            <a:r>
              <a:rPr lang="ko-KR" altLang="en-US" dirty="0" err="1"/>
              <a:t>했습니다．성안길은</a:t>
            </a:r>
            <a:r>
              <a:rPr lang="ko-KR" altLang="en-US" dirty="0"/>
              <a:t> 이전 슬라이드에서 불법 </a:t>
            </a:r>
            <a:r>
              <a:rPr lang="ko-KR" altLang="en-US" dirty="0" err="1"/>
              <a:t>주정차</a:t>
            </a:r>
            <a:r>
              <a:rPr lang="ko-KR" altLang="en-US" dirty="0"/>
              <a:t> 신고건수가 높았던 곳입니다．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3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도시재생 관점에서는 세대를 구분한 분석 및 시각화가 효과적인 방법이라고 생각했습니다</a:t>
            </a:r>
            <a:r>
              <a:rPr lang="en-US" altLang="ko-KR" dirty="0"/>
              <a:t>. </a:t>
            </a:r>
            <a:r>
              <a:rPr lang="ko-KR" altLang="en-US" dirty="0"/>
              <a:t>그래서 원 데이터의 성별을 통합하고 세대를 </a:t>
            </a:r>
            <a:r>
              <a:rPr lang="en-US" altLang="ko-KR" dirty="0"/>
              <a:t>MZ</a:t>
            </a:r>
            <a:r>
              <a:rPr lang="ko-KR" altLang="en-US" dirty="0"/>
              <a:t>와 비 </a:t>
            </a:r>
            <a:r>
              <a:rPr lang="en-US" altLang="ko-KR" dirty="0"/>
              <a:t>MZ</a:t>
            </a:r>
            <a:r>
              <a:rPr lang="ko-KR" altLang="en-US" dirty="0"/>
              <a:t>로 나누어 시각화 하였습니다．</a:t>
            </a:r>
            <a:endParaRPr lang="en-US" altLang="ko-KR" dirty="0"/>
          </a:p>
          <a:p>
            <a:pPr algn="l"/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부근에서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활발하지만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점점 쇠퇴하고 있습니다．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4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반면 비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부근에서 가장 활발하고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세대와 달리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점차 증가하는 추세를 보이고 있습니다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22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gif"/><Relationship Id="rId4" Type="http://schemas.openxmlformats.org/officeDocument/2006/relationships/image" Target="../media/image7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5145" y="3740935"/>
            <a:ext cx="15357470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청주시 원도심 분석 및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511857" y="5104822"/>
            <a:ext cx="9213021" cy="32057"/>
            <a:chOff x="4511857" y="5104822"/>
            <a:chExt cx="9213021" cy="32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857" y="5104822"/>
              <a:ext cx="9213021" cy="32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3103" y="4878228"/>
            <a:ext cx="15357470" cy="2055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활성화 전략 수립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57200" y="9715500"/>
            <a:ext cx="62184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59856" y="1625875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5A23B-1174-468F-A230-A3C29A3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8883"/>
            <a:ext cx="2209801" cy="56958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2FAAD-3C3F-40F7-8967-1F69AC5A5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0" y="2922583"/>
            <a:ext cx="2133600" cy="5695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74C5C-55FC-4CCF-A146-0AEFB3190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91" y="2928882"/>
            <a:ext cx="2133600" cy="569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0750F1-C2A9-4CD8-AD1A-12CE5FCFA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17" y="2924963"/>
            <a:ext cx="2133600" cy="5695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A50A-1033-4C47-86BE-0C7ADC896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70" y="2928882"/>
            <a:ext cx="2313130" cy="56958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960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-14328" y="9926884"/>
            <a:ext cx="7967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 고령화정도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격자매핑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819400" y="2247900"/>
            <a:ext cx="7848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시각화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20FECD-4F1F-460F-B121-07CC37799FE9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01201F-0917-4562-9924-0FC50A43AC16}"/>
              </a:ext>
            </a:extLst>
          </p:cNvPr>
          <p:cNvSpPr/>
          <p:nvPr/>
        </p:nvSpPr>
        <p:spPr>
          <a:xfrm>
            <a:off x="7962106" y="2943631"/>
            <a:ext cx="2133600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5E118D5-6C93-4390-AA9C-36BECFBE8E74}"/>
              </a:ext>
            </a:extLst>
          </p:cNvPr>
          <p:cNvSpPr/>
          <p:nvPr/>
        </p:nvSpPr>
        <p:spPr>
          <a:xfrm>
            <a:off x="2819399" y="8991979"/>
            <a:ext cx="2590801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4E9F85-AA1D-447C-81A7-FD278CF7DDC3}"/>
              </a:ext>
            </a:extLst>
          </p:cNvPr>
          <p:cNvSpPr txBox="1"/>
          <p:nvPr/>
        </p:nvSpPr>
        <p:spPr>
          <a:xfrm>
            <a:off x="2514600" y="9083370"/>
            <a:ext cx="3168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고령화 정도 증가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C86B0F7-4E3A-45A0-ADD9-9976E205212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A3D5E864-1A6F-4603-9A83-884BE165237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CCAC53-7609-4882-85FE-605758A40C34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4253422-0A98-4281-94A4-E84782200912}"/>
              </a:ext>
            </a:extLst>
          </p:cNvPr>
          <p:cNvSpPr/>
          <p:nvPr/>
        </p:nvSpPr>
        <p:spPr>
          <a:xfrm>
            <a:off x="7838397" y="229516"/>
            <a:ext cx="4946186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999843" y="369544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999843" y="726075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999843" y="1097704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999843" y="1469613"/>
            <a:ext cx="304800" cy="30462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8319807" y="345460"/>
            <a:ext cx="385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초고령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8326170" y="691575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8313138" y="1106989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8313138" y="1468327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80E38C5-4219-43E9-A876-E261B81D3897}"/>
              </a:ext>
            </a:extLst>
          </p:cNvPr>
          <p:cNvSpPr/>
          <p:nvPr/>
        </p:nvSpPr>
        <p:spPr>
          <a:xfrm>
            <a:off x="7488919" y="8991978"/>
            <a:ext cx="3135937" cy="88065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1D253D-8483-41C9-94DA-148D80619501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고령화 정도가  감소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4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54" grpId="0" animBg="1"/>
      <p:bldP spid="55" grpId="0"/>
      <p:bldP spid="61" grpId="0" animBg="1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83398" y="1657416"/>
            <a:ext cx="451939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정도가 높을수록 빨간색 계열로 시각화됨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173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014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53890" y="9944100"/>
            <a:ext cx="7229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고령화정도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380243" y="2326696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DCB60C-3516-412C-81D1-8F61AEB9D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2583"/>
            <a:ext cx="2198063" cy="5695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A782A-AE6D-4469-862C-B9404AC0E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683" y="2922582"/>
            <a:ext cx="2104143" cy="5695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3FBE4-B1F7-48CC-9035-ADFC8DB63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295" y="2897795"/>
            <a:ext cx="2058131" cy="5720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553DE2-1FAB-4AE4-96E9-129427783F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802" y="2922582"/>
            <a:ext cx="2104143" cy="5695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0B237-2AF1-4428-9963-309EF691D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123" y="2922817"/>
            <a:ext cx="2104143" cy="569565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EF090E-42F4-4D91-94BD-FCD7A2C284BC}"/>
              </a:ext>
            </a:extLst>
          </p:cNvPr>
          <p:cNvSpPr/>
          <p:nvPr/>
        </p:nvSpPr>
        <p:spPr>
          <a:xfrm>
            <a:off x="8015604" y="2943631"/>
            <a:ext cx="2035624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935631-75A1-41D6-9148-C4BD92D10B05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E55FAA0-8081-442D-9137-3C2A3BB718D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7A576B05-99DF-414C-B72D-22E14CD6BA32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353EA7-B8AB-4291-945D-B8999F047789}"/>
              </a:ext>
            </a:extLst>
          </p:cNvPr>
          <p:cNvSpPr/>
          <p:nvPr/>
        </p:nvSpPr>
        <p:spPr>
          <a:xfrm>
            <a:off x="2819399" y="8991979"/>
            <a:ext cx="2590801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C061E7-B299-4221-9221-4A1D0AE62431}"/>
              </a:ext>
            </a:extLst>
          </p:cNvPr>
          <p:cNvSpPr txBox="1"/>
          <p:nvPr/>
        </p:nvSpPr>
        <p:spPr>
          <a:xfrm>
            <a:off x="2514600" y="9083370"/>
            <a:ext cx="3168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고령화 정도 증가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A9DB2D8-E3DB-45AF-8AC3-3FE57BEEE39A}"/>
              </a:ext>
            </a:extLst>
          </p:cNvPr>
          <p:cNvSpPr/>
          <p:nvPr/>
        </p:nvSpPr>
        <p:spPr>
          <a:xfrm>
            <a:off x="7488919" y="8991978"/>
            <a:ext cx="3135937" cy="88065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7165ED-571B-4BC0-9765-8DEB8AEDC595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고령화 정도가  감소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89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458200" y="2047898"/>
            <a:ext cx="7848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3468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1916" y="9045089"/>
            <a:ext cx="50244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5371873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F989-D771-4E53-9361-8A66451F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5" y="2457848"/>
            <a:ext cx="5024485" cy="1390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0A507-D16F-4047-8C93-6AFE60EC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4350008"/>
            <a:ext cx="5024484" cy="4603492"/>
          </a:xfrm>
          <a:prstGeom prst="rect">
            <a:avLst/>
          </a:prstGeom>
        </p:spPr>
      </p:pic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39689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183E96-0722-41B4-B87E-EC7BBE3D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457848"/>
            <a:ext cx="2377927" cy="3155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D7500-B856-457E-BF7F-B66FE75D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5610707"/>
            <a:ext cx="2377927" cy="3725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22471-5B0E-4A23-971C-4F101109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2457847"/>
            <a:ext cx="6858000" cy="6307949"/>
          </a:xfrm>
          <a:prstGeom prst="rect">
            <a:avLst/>
          </a:prstGeom>
        </p:spPr>
      </p:pic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558083" y="2628900"/>
            <a:ext cx="31287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638800" y="4117822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587050" y="5395414"/>
            <a:ext cx="307078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569278" y="6870410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0D8B14-A219-450B-9351-0A7FE2238ABE}"/>
              </a:ext>
            </a:extLst>
          </p:cNvPr>
          <p:cNvSpPr/>
          <p:nvPr/>
        </p:nvSpPr>
        <p:spPr>
          <a:xfrm>
            <a:off x="0" y="9990304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/floor_map_keplergl.html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2000E4-9802-42B3-9282-5BEFCE90B9F5}"/>
              </a:ext>
            </a:extLst>
          </p:cNvPr>
          <p:cNvSpPr/>
          <p:nvPr/>
        </p:nvSpPr>
        <p:spPr>
          <a:xfrm>
            <a:off x="11002682" y="2628901"/>
            <a:ext cx="6447117" cy="5526730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BBDD8-6564-4F3E-905F-EE7218BDE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628" y="7789519"/>
            <a:ext cx="4922107" cy="156722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9672AC-C37F-498A-BB49-4ABE7DDC6ABA}"/>
              </a:ext>
            </a:extLst>
          </p:cNvPr>
          <p:cNvSpPr/>
          <p:nvPr/>
        </p:nvSpPr>
        <p:spPr>
          <a:xfrm>
            <a:off x="10849133" y="8234557"/>
            <a:ext cx="6232323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44EE935-8376-4C44-9C2D-F6A429E7B36B}"/>
              </a:ext>
            </a:extLst>
          </p:cNvPr>
          <p:cNvSpPr txBox="1"/>
          <p:nvPr/>
        </p:nvSpPr>
        <p:spPr>
          <a:xfrm>
            <a:off x="10972162" y="8293858"/>
            <a:ext cx="60408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건물로 구성되어 있음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청주시는 지구단위계획 수립 후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2024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원도심 경관지구를 해제할 예정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준주거지역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일반상업지역 높이제한 해제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C51CE60-D883-46BE-9833-207F3015A3DC}"/>
              </a:ext>
            </a:extLst>
          </p:cNvPr>
          <p:cNvSpPr/>
          <p:nvPr/>
        </p:nvSpPr>
        <p:spPr>
          <a:xfrm>
            <a:off x="5888380" y="8978194"/>
            <a:ext cx="618466" cy="3447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79B3F5-9151-4D1F-8714-DB9FC3C818ED}"/>
              </a:ext>
            </a:extLst>
          </p:cNvPr>
          <p:cNvCxnSpPr>
            <a:cxnSpLocks/>
          </p:cNvCxnSpPr>
          <p:nvPr/>
        </p:nvCxnSpPr>
        <p:spPr>
          <a:xfrm flipH="1">
            <a:off x="6400800" y="8978194"/>
            <a:ext cx="3124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F94104-B253-4E14-8682-11BDF9AF03E7}"/>
              </a:ext>
            </a:extLst>
          </p:cNvPr>
          <p:cNvCxnSpPr>
            <a:cxnSpLocks/>
          </p:cNvCxnSpPr>
          <p:nvPr/>
        </p:nvCxnSpPr>
        <p:spPr>
          <a:xfrm flipH="1" flipV="1">
            <a:off x="6434959" y="9310313"/>
            <a:ext cx="2951674" cy="2985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A7576EA-EE1C-4599-8C2B-4BF7188B3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6759" y="9004039"/>
            <a:ext cx="1094311" cy="57202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2C563F1-3CD1-47B7-BE97-6CCEE73336A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F796064F-84EB-4CAB-B0AB-D27C355FFFEC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C337DBD-CA84-4C6C-8803-E80D4F49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867399"/>
            <a:ext cx="2362200" cy="30099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AFED5F-B00F-47A0-9217-70B4D138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89" y="7946444"/>
            <a:ext cx="5531511" cy="132854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077200" y="2019300"/>
            <a:ext cx="906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1930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57200" y="9029700"/>
            <a:ext cx="5024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37187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24300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936667" y="2698840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properties.old_year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936667" y="4218539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922629" y="5457448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“properties.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old_year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947861" y="6971127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3B83B-E856-4979-ABB6-10FC6822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505137"/>
            <a:ext cx="5024484" cy="139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2F4D07-B5B8-4C00-BBF2-B6E15EC9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70" y="4363307"/>
            <a:ext cx="5002113" cy="4513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504DA-4E6A-4446-9D66-CC09C4A89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2505137"/>
            <a:ext cx="6248400" cy="6372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AB7598-4DAF-4585-8D05-D203865D9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1" y="2505137"/>
            <a:ext cx="2400298" cy="339097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A63DF6-91E8-47E6-9882-19BE1D4577A5}"/>
              </a:ext>
            </a:extLst>
          </p:cNvPr>
          <p:cNvSpPr/>
          <p:nvPr/>
        </p:nvSpPr>
        <p:spPr>
          <a:xfrm>
            <a:off x="0" y="9944100"/>
            <a:ext cx="7739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/2.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/building_oldness_map_keplergl.html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920786-551D-48DF-815D-0559848423ED}"/>
              </a:ext>
            </a:extLst>
          </p:cNvPr>
          <p:cNvSpPr/>
          <p:nvPr/>
        </p:nvSpPr>
        <p:spPr>
          <a:xfrm>
            <a:off x="11605216" y="2855078"/>
            <a:ext cx="5844584" cy="5412622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6BC308-2587-4A1A-BFF7-8AEC50DD44BE}"/>
              </a:ext>
            </a:extLst>
          </p:cNvPr>
          <p:cNvSpPr/>
          <p:nvPr/>
        </p:nvSpPr>
        <p:spPr>
          <a:xfrm>
            <a:off x="10870214" y="8327444"/>
            <a:ext cx="6884386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D8E876E3-D923-4768-8F7D-C918EE1C4927}"/>
              </a:ext>
            </a:extLst>
          </p:cNvPr>
          <p:cNvSpPr txBox="1"/>
          <p:nvPr/>
        </p:nvSpPr>
        <p:spPr>
          <a:xfrm>
            <a:off x="10820400" y="8517958"/>
            <a:ext cx="7010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비율이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이상을 차지함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및 주거환경정비법 시행령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령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호에 따라 준공된 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이상의 기간이 지난 건축물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177F0C-C940-4D84-B56D-23945EB0F77E}"/>
              </a:ext>
            </a:extLst>
          </p:cNvPr>
          <p:cNvSpPr/>
          <p:nvPr/>
        </p:nvSpPr>
        <p:spPr>
          <a:xfrm>
            <a:off x="5896714" y="9004427"/>
            <a:ext cx="618466" cy="188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6B57EC-FAFC-458D-8C08-9FD4CD08ACA5}"/>
              </a:ext>
            </a:extLst>
          </p:cNvPr>
          <p:cNvCxnSpPr>
            <a:cxnSpLocks/>
          </p:cNvCxnSpPr>
          <p:nvPr/>
        </p:nvCxnSpPr>
        <p:spPr>
          <a:xfrm flipH="1" flipV="1">
            <a:off x="6400802" y="9004428"/>
            <a:ext cx="2327338" cy="25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E0730F-311E-4064-935B-CCE98F8DAB74}"/>
              </a:ext>
            </a:extLst>
          </p:cNvPr>
          <p:cNvCxnSpPr>
            <a:cxnSpLocks/>
          </p:cNvCxnSpPr>
          <p:nvPr/>
        </p:nvCxnSpPr>
        <p:spPr>
          <a:xfrm flipH="1" flipV="1">
            <a:off x="6437852" y="9210149"/>
            <a:ext cx="2290288" cy="457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E2F70485-7194-4F45-83A5-B8ABA6C194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13968"/>
          <a:stretch/>
        </p:blipFill>
        <p:spPr>
          <a:xfrm>
            <a:off x="8728140" y="9055027"/>
            <a:ext cx="1468769" cy="6053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72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674109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4031" y="9942611"/>
            <a:ext cx="6639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교통량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52295" y="1597555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3232698" y="2131058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E0BD84-D133-49A3-8CEF-F51EE201B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162" y="2917258"/>
            <a:ext cx="3098243" cy="5543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686B9F-9F67-4DDB-A8C0-6A582A3F0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83" y="2905491"/>
            <a:ext cx="3296018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C9D548-F733-4B1F-A3B4-EDCE2542E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233" y="2887518"/>
            <a:ext cx="3061765" cy="557329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1506457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9460E1-6E3B-4077-A16B-36037311BB9B}"/>
              </a:ext>
            </a:extLst>
          </p:cNvPr>
          <p:cNvSpPr/>
          <p:nvPr/>
        </p:nvSpPr>
        <p:spPr>
          <a:xfrm>
            <a:off x="2567190" y="514350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15C6D94-E8DD-4464-98C9-875FAEC721FF}"/>
              </a:ext>
            </a:extLst>
          </p:cNvPr>
          <p:cNvSpPr/>
          <p:nvPr/>
        </p:nvSpPr>
        <p:spPr>
          <a:xfrm>
            <a:off x="5770574" y="525853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B6DCB2E-5774-428C-A804-845D169F07FD}"/>
              </a:ext>
            </a:extLst>
          </p:cNvPr>
          <p:cNvSpPr/>
          <p:nvPr/>
        </p:nvSpPr>
        <p:spPr>
          <a:xfrm>
            <a:off x="6735948" y="512881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97F6151-BA85-42E0-B158-E38EC9CEC65B}"/>
              </a:ext>
            </a:extLst>
          </p:cNvPr>
          <p:cNvSpPr/>
          <p:nvPr/>
        </p:nvSpPr>
        <p:spPr>
          <a:xfrm>
            <a:off x="9728138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63B6659-DA1F-4C59-B5BD-A96CCA527E12}"/>
              </a:ext>
            </a:extLst>
          </p:cNvPr>
          <p:cNvSpPr/>
          <p:nvPr/>
        </p:nvSpPr>
        <p:spPr>
          <a:xfrm>
            <a:off x="10723117" y="5143500"/>
            <a:ext cx="588988" cy="53066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95447E-DFAB-4CF3-9D17-B9D7C5A981CB}"/>
              </a:ext>
            </a:extLst>
          </p:cNvPr>
          <p:cNvSpPr/>
          <p:nvPr/>
        </p:nvSpPr>
        <p:spPr>
          <a:xfrm>
            <a:off x="567549" y="7149674"/>
            <a:ext cx="206940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3EEBCB-CDAD-489C-BB3E-E8BB8C10EB99}"/>
              </a:ext>
            </a:extLst>
          </p:cNvPr>
          <p:cNvCxnSpPr>
            <a:cxnSpLocks/>
          </p:cNvCxnSpPr>
          <p:nvPr/>
        </p:nvCxnSpPr>
        <p:spPr>
          <a:xfrm flipH="1">
            <a:off x="1359053" y="5803874"/>
            <a:ext cx="164948" cy="132082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6929E3D2-C1D8-4DDD-9257-09EB35950819}"/>
              </a:ext>
            </a:extLst>
          </p:cNvPr>
          <p:cNvSpPr txBox="1"/>
          <p:nvPr/>
        </p:nvSpPr>
        <p:spPr>
          <a:xfrm>
            <a:off x="567548" y="7165006"/>
            <a:ext cx="204753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95E6919-8672-4B31-9F79-C13B7FB5FF2A}"/>
              </a:ext>
            </a:extLst>
          </p:cNvPr>
          <p:cNvCxnSpPr>
            <a:cxnSpLocks/>
          </p:cNvCxnSpPr>
          <p:nvPr/>
        </p:nvCxnSpPr>
        <p:spPr>
          <a:xfrm flipH="1">
            <a:off x="3136496" y="4811419"/>
            <a:ext cx="168973" cy="36943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D8776C-B547-4303-B127-B33A5BD7EC75}"/>
              </a:ext>
            </a:extLst>
          </p:cNvPr>
          <p:cNvSpPr/>
          <p:nvPr/>
        </p:nvSpPr>
        <p:spPr>
          <a:xfrm>
            <a:off x="3285216" y="4379477"/>
            <a:ext cx="159601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7AAEEE8C-E32E-42BF-ABC5-B92C4C5E74EF}"/>
              </a:ext>
            </a:extLst>
          </p:cNvPr>
          <p:cNvSpPr txBox="1"/>
          <p:nvPr/>
        </p:nvSpPr>
        <p:spPr>
          <a:xfrm>
            <a:off x="3297711" y="4409649"/>
            <a:ext cx="15835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B43AB09-45BE-43E8-ADD1-CB2C6F46C7E7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6C2AF8A4-9BA9-454A-A4A1-DC4EFD41B62D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22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5" grpId="0" animBg="1"/>
      <p:bldP spid="41" grpId="0" animBg="1"/>
      <p:bldP spid="43" grpId="0" animBg="1"/>
      <p:bldP spid="25" grpId="0" animBg="1"/>
      <p:bldP spid="37" grpId="0"/>
      <p:bldP spid="46" grpId="0" animBg="1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3FA2CE4-10CA-44C7-BCA9-978CE2502D2A}"/>
              </a:ext>
            </a:extLst>
          </p:cNvPr>
          <p:cNvSpPr/>
          <p:nvPr/>
        </p:nvSpPr>
        <p:spPr>
          <a:xfrm>
            <a:off x="6324601" y="1290628"/>
            <a:ext cx="3032240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97955" y="1594468"/>
            <a:ext cx="424089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데이터가 주어지지 않은 도로 제거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120675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4212319" y="873840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7197940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96180" y="9944100"/>
            <a:ext cx="7345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연도별 도로망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교통량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3063139" y="578219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348493" y="2476500"/>
            <a:ext cx="887170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시각화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A98AD695-64B4-4A79-9500-325539881A3C}"/>
              </a:ext>
            </a:extLst>
          </p:cNvPr>
          <p:cNvSpPr/>
          <p:nvPr/>
        </p:nvSpPr>
        <p:spPr>
          <a:xfrm rot="5400000">
            <a:off x="6034939" y="578683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49DFDE4-3329-466C-A313-71B39582C2E6}"/>
              </a:ext>
            </a:extLst>
          </p:cNvPr>
          <p:cNvSpPr/>
          <p:nvPr/>
        </p:nvSpPr>
        <p:spPr>
          <a:xfrm>
            <a:off x="6462570" y="1455293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E22ED43-BBDB-47B0-8D24-992CE81B74EE}"/>
              </a:ext>
            </a:extLst>
          </p:cNvPr>
          <p:cNvSpPr/>
          <p:nvPr/>
        </p:nvSpPr>
        <p:spPr>
          <a:xfrm>
            <a:off x="6462264" y="1792014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D608683-67D4-4DD3-AE94-231C4C8200CE}"/>
              </a:ext>
            </a:extLst>
          </p:cNvPr>
          <p:cNvSpPr/>
          <p:nvPr/>
        </p:nvSpPr>
        <p:spPr>
          <a:xfrm>
            <a:off x="6453769" y="2164217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EC43DC-C50C-41CA-A413-3DEDF39EA6A0}"/>
              </a:ext>
            </a:extLst>
          </p:cNvPr>
          <p:cNvSpPr txBox="1"/>
          <p:nvPr/>
        </p:nvSpPr>
        <p:spPr>
          <a:xfrm>
            <a:off x="6773733" y="1411973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265922-7748-4748-AEA9-AFCDE5DE4892}"/>
              </a:ext>
            </a:extLst>
          </p:cNvPr>
          <p:cNvSpPr txBox="1"/>
          <p:nvPr/>
        </p:nvSpPr>
        <p:spPr>
          <a:xfrm>
            <a:off x="6751070" y="1764503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B45FC4-2131-42AD-9FB1-6A2281C65FB6}"/>
              </a:ext>
            </a:extLst>
          </p:cNvPr>
          <p:cNvSpPr txBox="1"/>
          <p:nvPr/>
        </p:nvSpPr>
        <p:spPr>
          <a:xfrm>
            <a:off x="6767064" y="2158850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F22D0DB-C894-4A26-87A4-D8A2D0524866}"/>
              </a:ext>
            </a:extLst>
          </p:cNvPr>
          <p:cNvSpPr/>
          <p:nvPr/>
        </p:nvSpPr>
        <p:spPr>
          <a:xfrm>
            <a:off x="6468933" y="2536420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CF39A6-BDF9-408C-BC63-9F0C14BA70AE}"/>
              </a:ext>
            </a:extLst>
          </p:cNvPr>
          <p:cNvSpPr txBox="1"/>
          <p:nvPr/>
        </p:nvSpPr>
        <p:spPr>
          <a:xfrm>
            <a:off x="6758569" y="2506837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5E74E2D-6A66-4C7E-807E-DCD6032E0172}"/>
              </a:ext>
            </a:extLst>
          </p:cNvPr>
          <p:cNvSpPr/>
          <p:nvPr/>
        </p:nvSpPr>
        <p:spPr>
          <a:xfrm>
            <a:off x="152399" y="3061128"/>
            <a:ext cx="9204441" cy="6197172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DED6F-4ED9-4513-B30F-846CC801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104" y="3182410"/>
            <a:ext cx="2829320" cy="555385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69C35F0-AF65-40FD-A513-85A3D81A773F}"/>
              </a:ext>
            </a:extLst>
          </p:cNvPr>
          <p:cNvSpPr/>
          <p:nvPr/>
        </p:nvSpPr>
        <p:spPr>
          <a:xfrm rot="21208462">
            <a:off x="10390033" y="5626820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DFB576-3ECA-4300-AC4D-063AEC12B0C4}"/>
              </a:ext>
            </a:extLst>
          </p:cNvPr>
          <p:cNvSpPr/>
          <p:nvPr/>
        </p:nvSpPr>
        <p:spPr>
          <a:xfrm rot="21336785">
            <a:off x="11570316" y="3539143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E8B5682-E6D0-44D4-8923-509DD0C34397}"/>
              </a:ext>
            </a:extLst>
          </p:cNvPr>
          <p:cNvSpPr/>
          <p:nvPr/>
        </p:nvSpPr>
        <p:spPr>
          <a:xfrm>
            <a:off x="9797458" y="6559424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57871E3-D446-4BA2-BF04-CA977332CF11}"/>
              </a:ext>
            </a:extLst>
          </p:cNvPr>
          <p:cNvCxnSpPr>
            <a:cxnSpLocks/>
          </p:cNvCxnSpPr>
          <p:nvPr/>
        </p:nvCxnSpPr>
        <p:spPr>
          <a:xfrm flipH="1">
            <a:off x="10318343" y="6073189"/>
            <a:ext cx="109856" cy="48623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40">
            <a:extLst>
              <a:ext uri="{FF2B5EF4-FFF2-40B4-BE49-F238E27FC236}">
                <a16:creationId xmlns:a16="http://schemas.microsoft.com/office/drawing/2014/main" id="{7F83176F-E4F8-4682-87E7-817970CB4F6B}"/>
              </a:ext>
            </a:extLst>
          </p:cNvPr>
          <p:cNvSpPr txBox="1"/>
          <p:nvPr/>
        </p:nvSpPr>
        <p:spPr>
          <a:xfrm>
            <a:off x="9760212" y="6610226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F290BAE-B656-4911-997A-1FF8E157999D}"/>
              </a:ext>
            </a:extLst>
          </p:cNvPr>
          <p:cNvCxnSpPr>
            <a:cxnSpLocks/>
          </p:cNvCxnSpPr>
          <p:nvPr/>
        </p:nvCxnSpPr>
        <p:spPr>
          <a:xfrm flipH="1">
            <a:off x="11762232" y="3236731"/>
            <a:ext cx="196336" cy="293717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34BE8F6-5A58-45D1-B38C-22DFA35EDD68}"/>
              </a:ext>
            </a:extLst>
          </p:cNvPr>
          <p:cNvSpPr/>
          <p:nvPr/>
        </p:nvSpPr>
        <p:spPr>
          <a:xfrm>
            <a:off x="11905757" y="2832805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B251628E-6229-46E2-BFE2-4417F35FEB12}"/>
              </a:ext>
            </a:extLst>
          </p:cNvPr>
          <p:cNvSpPr txBox="1"/>
          <p:nvPr/>
        </p:nvSpPr>
        <p:spPr>
          <a:xfrm>
            <a:off x="11918252" y="2866291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A022F-2B29-474A-B55D-1BC621CEB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55" y="3205658"/>
            <a:ext cx="2624104" cy="5530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17757E-2FC9-4176-8540-750B8D5BE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258" y="3210898"/>
            <a:ext cx="2478624" cy="55253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9CD707-111E-4278-B8A5-FFCC3022D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074" y="3201496"/>
            <a:ext cx="2592395" cy="5534764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BCD151D-EB43-4946-A26A-2054F5F555E4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07D525CC-E22D-40F3-8455-9F49E3CF7E04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9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3" grpId="0" animBg="1"/>
      <p:bldP spid="51" grpId="0"/>
      <p:bldP spid="54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B967BB7-7AFA-4553-A457-073E173EC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98" y="3440862"/>
            <a:ext cx="2829320" cy="555385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4F94E74-A6C8-4BE3-912C-8465FAF555A6}"/>
              </a:ext>
            </a:extLst>
          </p:cNvPr>
          <p:cNvSpPr/>
          <p:nvPr/>
        </p:nvSpPr>
        <p:spPr>
          <a:xfrm rot="21208462">
            <a:off x="10208427" y="5885272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E4E1B15-9A33-43D4-BFAA-268AEA1AD637}"/>
              </a:ext>
            </a:extLst>
          </p:cNvPr>
          <p:cNvSpPr/>
          <p:nvPr/>
        </p:nvSpPr>
        <p:spPr>
          <a:xfrm rot="21336785">
            <a:off x="11388710" y="3797595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0FD7994-FB11-4D45-A35E-CC4E2AC7EB80}"/>
              </a:ext>
            </a:extLst>
          </p:cNvPr>
          <p:cNvSpPr/>
          <p:nvPr/>
        </p:nvSpPr>
        <p:spPr>
          <a:xfrm>
            <a:off x="9696295" y="6825580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FFFB27F-F6DC-4154-88EF-B7829354DFD0}"/>
              </a:ext>
            </a:extLst>
          </p:cNvPr>
          <p:cNvCxnSpPr>
            <a:cxnSpLocks/>
          </p:cNvCxnSpPr>
          <p:nvPr/>
        </p:nvCxnSpPr>
        <p:spPr>
          <a:xfrm flipH="1">
            <a:off x="10173583" y="6253979"/>
            <a:ext cx="40826" cy="543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40">
            <a:extLst>
              <a:ext uri="{FF2B5EF4-FFF2-40B4-BE49-F238E27FC236}">
                <a16:creationId xmlns:a16="http://schemas.microsoft.com/office/drawing/2014/main" id="{70FA38D9-43B0-4D95-BE7B-7B96B02960D9}"/>
              </a:ext>
            </a:extLst>
          </p:cNvPr>
          <p:cNvSpPr txBox="1"/>
          <p:nvPr/>
        </p:nvSpPr>
        <p:spPr>
          <a:xfrm>
            <a:off x="9659049" y="6876382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8CE4687-739D-46A8-912D-3D651FD20CC3}"/>
              </a:ext>
            </a:extLst>
          </p:cNvPr>
          <p:cNvCxnSpPr>
            <a:cxnSpLocks/>
          </p:cNvCxnSpPr>
          <p:nvPr/>
        </p:nvCxnSpPr>
        <p:spPr>
          <a:xfrm flipH="1">
            <a:off x="11580626" y="3495183"/>
            <a:ext cx="196336" cy="2937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BEEB01C-6225-4835-9AC2-12EF93DEEA3D}"/>
              </a:ext>
            </a:extLst>
          </p:cNvPr>
          <p:cNvSpPr/>
          <p:nvPr/>
        </p:nvSpPr>
        <p:spPr>
          <a:xfrm>
            <a:off x="11724151" y="3091257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856E2217-EB7B-4C16-9E15-8F570F530CCA}"/>
              </a:ext>
            </a:extLst>
          </p:cNvPr>
          <p:cNvSpPr txBox="1"/>
          <p:nvPr/>
        </p:nvSpPr>
        <p:spPr>
          <a:xfrm>
            <a:off x="11736646" y="3124743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05086" y="9941123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18190" y="2427797"/>
            <a:ext cx="51816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ko-KR" altLang="en-US" sz="2800" b="1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398608" y="1603872"/>
            <a:ext cx="46717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1FFA18-DE16-4BAE-B8B5-F7069C4D8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88" y="2980199"/>
            <a:ext cx="4980631" cy="67469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06AAC3-3BB5-4E6B-9F55-BC987342B0E8}"/>
              </a:ext>
            </a:extLst>
          </p:cNvPr>
          <p:cNvCxnSpPr>
            <a:cxnSpLocks/>
          </p:cNvCxnSpPr>
          <p:nvPr/>
        </p:nvCxnSpPr>
        <p:spPr>
          <a:xfrm flipH="1">
            <a:off x="3505201" y="3164972"/>
            <a:ext cx="2079985" cy="2283328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41FE7F-BC05-4BE4-8908-9910AE05D923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7962900"/>
            <a:ext cx="2064206" cy="1447802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048318-AD47-438B-8916-B1B434316D62}"/>
              </a:ext>
            </a:extLst>
          </p:cNvPr>
          <p:cNvSpPr/>
          <p:nvPr/>
        </p:nvSpPr>
        <p:spPr>
          <a:xfrm>
            <a:off x="2036582" y="5372100"/>
            <a:ext cx="1544818" cy="2681648"/>
          </a:xfrm>
          <a:prstGeom prst="roundRect">
            <a:avLst/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1FA93AF-52D7-4090-A7BF-6C7848238E6C}"/>
              </a:ext>
            </a:extLst>
          </p:cNvPr>
          <p:cNvSpPr/>
          <p:nvPr/>
        </p:nvSpPr>
        <p:spPr>
          <a:xfrm>
            <a:off x="3262657" y="9257252"/>
            <a:ext cx="1962162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5A93831E-0A01-477B-A739-D6E2A64FE73E}"/>
              </a:ext>
            </a:extLst>
          </p:cNvPr>
          <p:cNvSpPr txBox="1"/>
          <p:nvPr/>
        </p:nvSpPr>
        <p:spPr>
          <a:xfrm>
            <a:off x="3320143" y="9308998"/>
            <a:ext cx="1906830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5.5km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6FA5E8-8D46-4C5F-88FB-627C49D5A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86" y="3124744"/>
            <a:ext cx="3166744" cy="6332704"/>
          </a:xfrm>
          <a:prstGeom prst="roundRect">
            <a:avLst>
              <a:gd name="adj" fmla="val 3433"/>
            </a:avLst>
          </a:prstGeom>
          <a:ln w="57150">
            <a:solidFill>
              <a:srgbClr val="00007A"/>
            </a:solidFill>
          </a:ln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9F1183A-270B-4BBB-925C-2C6CF46B1FDC}"/>
              </a:ext>
            </a:extLst>
          </p:cNvPr>
          <p:cNvSpPr/>
          <p:nvPr/>
        </p:nvSpPr>
        <p:spPr>
          <a:xfrm>
            <a:off x="7410779" y="9010343"/>
            <a:ext cx="1356931" cy="459295"/>
          </a:xfrm>
          <a:prstGeom prst="roundRect">
            <a:avLst>
              <a:gd name="adj" fmla="val 27727"/>
            </a:avLst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5CDAD29-3582-44B2-8B97-C9151735DBE1}"/>
              </a:ext>
            </a:extLst>
          </p:cNvPr>
          <p:cNvSpPr txBox="1"/>
          <p:nvPr/>
        </p:nvSpPr>
        <p:spPr>
          <a:xfrm>
            <a:off x="7468266" y="9056952"/>
            <a:ext cx="1323836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1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4" grpId="0"/>
      <p:bldP spid="46" grpId="0" animBg="1"/>
      <p:bldP spid="47" grpId="0"/>
      <p:bldP spid="2" grpId="0" animBg="1"/>
      <p:bldP spid="27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781800" y="294948"/>
            <a:ext cx="42237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1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78782" y="1956196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주차장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추가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6334059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단속통계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AD920-BFE1-4264-9792-4DF8AF4A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77" y="2370950"/>
            <a:ext cx="4934004" cy="6213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89921-22B9-4E72-B005-60E2E79A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8" y="2357854"/>
            <a:ext cx="6040550" cy="72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FC9295-F691-4809-9753-6540B7EF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0612" y="2357854"/>
            <a:ext cx="5233988" cy="6227089"/>
          </a:xfrm>
          <a:prstGeom prst="rect">
            <a:avLst/>
          </a:prstGeom>
        </p:spPr>
      </p:pic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E926573-A518-4615-B531-F6521F88FBEA}"/>
              </a:ext>
            </a:extLst>
          </p:cNvPr>
          <p:cNvSpPr/>
          <p:nvPr/>
        </p:nvSpPr>
        <p:spPr>
          <a:xfrm rot="5400000">
            <a:off x="12000254" y="5214877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179E8E0-0260-461C-B0C1-3F18FB6F3487}"/>
              </a:ext>
            </a:extLst>
          </p:cNvPr>
          <p:cNvSpPr/>
          <p:nvPr/>
        </p:nvSpPr>
        <p:spPr>
          <a:xfrm>
            <a:off x="9942892" y="4285090"/>
            <a:ext cx="139625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72EDE7A-2032-4BC8-8DD7-A589E39B9B4F}"/>
              </a:ext>
            </a:extLst>
          </p:cNvPr>
          <p:cNvSpPr/>
          <p:nvPr/>
        </p:nvSpPr>
        <p:spPr>
          <a:xfrm>
            <a:off x="8686800" y="4914690"/>
            <a:ext cx="1301925" cy="1524210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DB1F1D-6D3D-458A-91AB-2CF0B0823C54}"/>
              </a:ext>
            </a:extLst>
          </p:cNvPr>
          <p:cNvCxnSpPr>
            <a:cxnSpLocks/>
          </p:cNvCxnSpPr>
          <p:nvPr/>
        </p:nvCxnSpPr>
        <p:spPr>
          <a:xfrm flipH="1">
            <a:off x="9906318" y="4702142"/>
            <a:ext cx="64721" cy="278519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40">
            <a:extLst>
              <a:ext uri="{FF2B5EF4-FFF2-40B4-BE49-F238E27FC236}">
                <a16:creationId xmlns:a16="http://schemas.microsoft.com/office/drawing/2014/main" id="{A6EA4A28-B6A3-4EBD-A505-991CC65FC1E3}"/>
              </a:ext>
            </a:extLst>
          </p:cNvPr>
          <p:cNvSpPr txBox="1"/>
          <p:nvPr/>
        </p:nvSpPr>
        <p:spPr>
          <a:xfrm>
            <a:off x="9906318" y="4326807"/>
            <a:ext cx="13962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8C75ED-967A-4070-A8B9-5BA66F5CA06A}"/>
              </a:ext>
            </a:extLst>
          </p:cNvPr>
          <p:cNvSpPr/>
          <p:nvPr/>
        </p:nvSpPr>
        <p:spPr>
          <a:xfrm>
            <a:off x="108522" y="9958121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27806" y="8519284"/>
            <a:ext cx="441960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201188" y="8663076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201188" y="9085684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519020" y="8656490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519020" y="905175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3118306" y="8673453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429354" y="863501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2" t="1250" r="3009" b="2871"/>
          <a:stretch/>
        </p:blipFill>
        <p:spPr>
          <a:xfrm>
            <a:off x="13130014" y="9057925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474957" y="905105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76CA952-08D0-45F6-B852-13A568AC613A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E8A5E1F6-6579-40FE-8E7C-51ED693E3631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7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1" grpId="0"/>
      <p:bldP spid="9" grpId="0" animBg="1"/>
      <p:bldP spid="21" grpId="0" animBg="1"/>
      <p:bldP spid="22" grpId="0" animBg="1"/>
      <p:bldP spid="23" grpId="0"/>
      <p:bldP spid="24" grpId="0"/>
      <p:bldP spid="17" grpId="0" animBg="1"/>
      <p:bldP spid="34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0668000" y="1968814"/>
            <a:ext cx="5105400" cy="791964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1650650" y="2469906"/>
            <a:ext cx="380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10662983" y="1631053"/>
            <a:ext cx="403589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CDD15-CF12-4237-B9C3-F18CBE0915B8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99DC3770-29C8-4E2F-82F7-DC19E0935138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6F22-6D48-4544-AFBC-EF7D191E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210" y="2943163"/>
            <a:ext cx="3985570" cy="6238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EB2A4-B654-4724-AA63-3FA061B2050B}"/>
              </a:ext>
            </a:extLst>
          </p:cNvPr>
          <p:cNvSpPr/>
          <p:nvPr/>
        </p:nvSpPr>
        <p:spPr>
          <a:xfrm>
            <a:off x="11127993" y="2880375"/>
            <a:ext cx="4006725" cy="6291366"/>
          </a:xfrm>
          <a:prstGeom prst="rect">
            <a:avLst/>
          </a:pr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83E429-4386-40F8-95C9-0DC240BEE641}"/>
              </a:ext>
            </a:extLst>
          </p:cNvPr>
          <p:cNvSpPr/>
          <p:nvPr/>
        </p:nvSpPr>
        <p:spPr>
          <a:xfrm rot="4885410">
            <a:off x="12080083" y="4954918"/>
            <a:ext cx="2544136" cy="219526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037F8D-2F35-4B31-B473-82FC3FD2C930}"/>
              </a:ext>
            </a:extLst>
          </p:cNvPr>
          <p:cNvSpPr/>
          <p:nvPr/>
        </p:nvSpPr>
        <p:spPr>
          <a:xfrm>
            <a:off x="13952185" y="3817938"/>
            <a:ext cx="2252425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39FD60-4F94-412C-8C72-282B115CD4EF}"/>
              </a:ext>
            </a:extLst>
          </p:cNvPr>
          <p:cNvCxnSpPr>
            <a:cxnSpLocks/>
          </p:cNvCxnSpPr>
          <p:nvPr/>
        </p:nvCxnSpPr>
        <p:spPr>
          <a:xfrm flipV="1">
            <a:off x="14045057" y="4231906"/>
            <a:ext cx="91415" cy="449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0">
            <a:extLst>
              <a:ext uri="{FF2B5EF4-FFF2-40B4-BE49-F238E27FC236}">
                <a16:creationId xmlns:a16="http://schemas.microsoft.com/office/drawing/2014/main" id="{D030C5C0-5F1E-4204-8856-83FEB2D00989}"/>
              </a:ext>
            </a:extLst>
          </p:cNvPr>
          <p:cNvSpPr txBox="1"/>
          <p:nvPr/>
        </p:nvSpPr>
        <p:spPr>
          <a:xfrm>
            <a:off x="13937848" y="3852831"/>
            <a:ext cx="21840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546FF27-C19F-49EE-A55A-5935DCBB7B66}"/>
              </a:ext>
            </a:extLst>
          </p:cNvPr>
          <p:cNvSpPr/>
          <p:nvPr/>
        </p:nvSpPr>
        <p:spPr>
          <a:xfrm>
            <a:off x="2302666" y="1948257"/>
            <a:ext cx="7930539" cy="7919643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769A881-DC8F-4A89-A3EE-2C707E5BA577}"/>
              </a:ext>
            </a:extLst>
          </p:cNvPr>
          <p:cNvSpPr txBox="1"/>
          <p:nvPr/>
        </p:nvSpPr>
        <p:spPr>
          <a:xfrm>
            <a:off x="2537005" y="2137932"/>
            <a:ext cx="466774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신고통계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CD515C27-923C-4DD0-8929-72371D87722B}"/>
              </a:ext>
            </a:extLst>
          </p:cNvPr>
          <p:cNvSpPr/>
          <p:nvPr/>
        </p:nvSpPr>
        <p:spPr>
          <a:xfrm rot="5400000">
            <a:off x="6081642" y="4907698"/>
            <a:ext cx="527328" cy="47160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B31213-DFC1-4F4C-9F95-EAFC63559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343" y="2568621"/>
            <a:ext cx="3613939" cy="69457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F007E3-25CA-4936-B704-588E8B596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605" y="5590388"/>
            <a:ext cx="1772260" cy="168642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C08C85CA-FF97-42B9-A30F-159754F798C7}"/>
              </a:ext>
            </a:extLst>
          </p:cNvPr>
          <p:cNvSpPr/>
          <p:nvPr/>
        </p:nvSpPr>
        <p:spPr>
          <a:xfrm rot="16200000">
            <a:off x="4179367" y="6259606"/>
            <a:ext cx="416064" cy="347987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FE329F-8208-486B-91A1-23F8458EB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717" y="2565068"/>
            <a:ext cx="3113417" cy="5804799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949699-1811-4297-BF47-8757888B3E97}"/>
              </a:ext>
            </a:extLst>
          </p:cNvPr>
          <p:cNvSpPr/>
          <p:nvPr/>
        </p:nvSpPr>
        <p:spPr>
          <a:xfrm>
            <a:off x="6804205" y="8115299"/>
            <a:ext cx="2954543" cy="1600201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480B477-7E36-488D-A28A-EFA61031B672}"/>
              </a:ext>
            </a:extLst>
          </p:cNvPr>
          <p:cNvSpPr/>
          <p:nvPr/>
        </p:nvSpPr>
        <p:spPr>
          <a:xfrm>
            <a:off x="6893590" y="821668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E62E819-5B82-4B12-8479-1AA933AA0E44}"/>
              </a:ext>
            </a:extLst>
          </p:cNvPr>
          <p:cNvSpPr/>
          <p:nvPr/>
        </p:nvSpPr>
        <p:spPr>
          <a:xfrm>
            <a:off x="6893284" y="857154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A21F463-65B6-4503-BD91-03B26F672A8C}"/>
              </a:ext>
            </a:extLst>
          </p:cNvPr>
          <p:cNvSpPr/>
          <p:nvPr/>
        </p:nvSpPr>
        <p:spPr>
          <a:xfrm>
            <a:off x="6884789" y="894374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FCF63A-6A87-411D-8D94-98B566E6594E}"/>
              </a:ext>
            </a:extLst>
          </p:cNvPr>
          <p:cNvSpPr txBox="1"/>
          <p:nvPr/>
        </p:nvSpPr>
        <p:spPr>
          <a:xfrm>
            <a:off x="7204753" y="8191500"/>
            <a:ext cx="2553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E1C8E8-5E69-44AF-B58E-D5889F605018}"/>
              </a:ext>
            </a:extLst>
          </p:cNvPr>
          <p:cNvSpPr txBox="1"/>
          <p:nvPr/>
        </p:nvSpPr>
        <p:spPr>
          <a:xfrm>
            <a:off x="7182090" y="8544030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112C6A-6F7F-4F14-A338-B3E37E722C31}"/>
              </a:ext>
            </a:extLst>
          </p:cNvPr>
          <p:cNvSpPr txBox="1"/>
          <p:nvPr/>
        </p:nvSpPr>
        <p:spPr>
          <a:xfrm>
            <a:off x="7198084" y="8938377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AEB659-589A-4CD6-8B42-32D212A443AC}"/>
              </a:ext>
            </a:extLst>
          </p:cNvPr>
          <p:cNvSpPr/>
          <p:nvPr/>
        </p:nvSpPr>
        <p:spPr>
          <a:xfrm>
            <a:off x="6893590" y="9297755"/>
            <a:ext cx="304800" cy="304628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89B389-1D9D-4E31-A222-B672250B98F5}"/>
              </a:ext>
            </a:extLst>
          </p:cNvPr>
          <p:cNvSpPr txBox="1"/>
          <p:nvPr/>
        </p:nvSpPr>
        <p:spPr>
          <a:xfrm>
            <a:off x="7198084" y="9276186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2E7B065-0752-4C67-B66E-5313A53DA2D5}"/>
              </a:ext>
            </a:extLst>
          </p:cNvPr>
          <p:cNvSpPr/>
          <p:nvPr/>
        </p:nvSpPr>
        <p:spPr>
          <a:xfrm>
            <a:off x="46488" y="9959547"/>
            <a:ext cx="7037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격자시각화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621E99-F497-4B3E-A828-1AF791E3F5CC}"/>
              </a:ext>
            </a:extLst>
          </p:cNvPr>
          <p:cNvSpPr/>
          <p:nvPr/>
        </p:nvSpPr>
        <p:spPr>
          <a:xfrm rot="4885410">
            <a:off x="13339371" y="7433625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85043FB-CB17-47D1-9727-A21E9F5E300E}"/>
              </a:ext>
            </a:extLst>
          </p:cNvPr>
          <p:cNvCxnSpPr>
            <a:cxnSpLocks/>
          </p:cNvCxnSpPr>
          <p:nvPr/>
        </p:nvCxnSpPr>
        <p:spPr>
          <a:xfrm flipV="1">
            <a:off x="13091994" y="8658456"/>
            <a:ext cx="170108" cy="837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3BEB935-E894-4613-BA16-69EBD16A01F7}"/>
              </a:ext>
            </a:extLst>
          </p:cNvPr>
          <p:cNvSpPr/>
          <p:nvPr/>
        </p:nvSpPr>
        <p:spPr>
          <a:xfrm>
            <a:off x="11277071" y="8654694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bject 40">
            <a:extLst>
              <a:ext uri="{FF2B5EF4-FFF2-40B4-BE49-F238E27FC236}">
                <a16:creationId xmlns:a16="http://schemas.microsoft.com/office/drawing/2014/main" id="{47497C44-2DDD-48A8-B967-5E219F6AB463}"/>
              </a:ext>
            </a:extLst>
          </p:cNvPr>
          <p:cNvSpPr txBox="1"/>
          <p:nvPr/>
        </p:nvSpPr>
        <p:spPr>
          <a:xfrm>
            <a:off x="11322997" y="8696410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481E22-B3CF-4499-9E87-500E224F9400}"/>
              </a:ext>
            </a:extLst>
          </p:cNvPr>
          <p:cNvSpPr/>
          <p:nvPr/>
        </p:nvSpPr>
        <p:spPr>
          <a:xfrm rot="4885410">
            <a:off x="7053355" y="4708376"/>
            <a:ext cx="2268544" cy="165392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61EE7C1-3FD6-4A35-A5E0-AA07A7333B02}"/>
              </a:ext>
            </a:extLst>
          </p:cNvPr>
          <p:cNvSpPr/>
          <p:nvPr/>
        </p:nvSpPr>
        <p:spPr>
          <a:xfrm rot="4885410">
            <a:off x="8383142" y="683356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4E159D-8701-40A0-B0C7-7381B73974EE}"/>
              </a:ext>
            </a:extLst>
          </p:cNvPr>
          <p:cNvSpPr/>
          <p:nvPr/>
        </p:nvSpPr>
        <p:spPr>
          <a:xfrm>
            <a:off x="109433" y="9367949"/>
            <a:ext cx="422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.청주시_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신고통계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6423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37" grpId="0"/>
      <p:bldP spid="34" grpId="0"/>
      <p:bldP spid="17" grpId="0" animBg="1"/>
      <p:bldP spid="27" grpId="0" animBg="1"/>
      <p:bldP spid="30" grpId="0" animBg="1"/>
      <p:bldP spid="33" grpId="0"/>
      <p:bldP spid="68" grpId="0" animBg="1"/>
      <p:bldP spid="72" grpId="0" animBg="1"/>
      <p:bldP spid="73" grpId="0"/>
      <p:bldP spid="76" grpId="0" animBg="1"/>
      <p:bldP spid="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BC102BE-97D2-49D3-8B39-F896864E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62" y="2898354"/>
            <a:ext cx="3098243" cy="552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13B97E-FCA7-4809-B6AA-272A157A2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37" y="2887518"/>
            <a:ext cx="3142562" cy="5573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B8FEB7-9336-4C2C-9694-708528100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1" y="2900354"/>
            <a:ext cx="3268870" cy="5560454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772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32509" y="1620047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0" y="2246794"/>
            <a:ext cx="89733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- 30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9714409" y="4911993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BA1C7F-091F-4D63-A269-A33419D4A8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8517" r="3318" b="5385"/>
          <a:stretch/>
        </p:blipFill>
        <p:spPr>
          <a:xfrm>
            <a:off x="13182599" y="431651"/>
            <a:ext cx="4857065" cy="951096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FDDC086-673D-40EC-9FAB-06049171DC2C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2733E53C-8199-43D1-AAD7-12EA509AADF9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72C73E-F383-43BA-B3B1-96C695F940AD}"/>
              </a:ext>
            </a:extLst>
          </p:cNvPr>
          <p:cNvSpPr/>
          <p:nvPr/>
        </p:nvSpPr>
        <p:spPr>
          <a:xfrm>
            <a:off x="152651" y="9576205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성연령별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9B8DEBA-1C16-4EAB-8EAF-B9BCF1933098}"/>
              </a:ext>
            </a:extLst>
          </p:cNvPr>
          <p:cNvSpPr/>
          <p:nvPr/>
        </p:nvSpPr>
        <p:spPr>
          <a:xfrm>
            <a:off x="8954512" y="6487357"/>
            <a:ext cx="2299900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93E1390-4828-41DC-B9A7-C8162078C122}"/>
              </a:ext>
            </a:extLst>
          </p:cNvPr>
          <p:cNvCxnSpPr>
            <a:cxnSpLocks/>
          </p:cNvCxnSpPr>
          <p:nvPr/>
        </p:nvCxnSpPr>
        <p:spPr>
          <a:xfrm flipV="1">
            <a:off x="9607700" y="6057900"/>
            <a:ext cx="222100" cy="419542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0">
            <a:extLst>
              <a:ext uri="{FF2B5EF4-FFF2-40B4-BE49-F238E27FC236}">
                <a16:creationId xmlns:a16="http://schemas.microsoft.com/office/drawing/2014/main" id="{E94D39D9-7493-4B25-8D4E-A5CD07EE50C5}"/>
              </a:ext>
            </a:extLst>
          </p:cNvPr>
          <p:cNvSpPr txBox="1"/>
          <p:nvPr/>
        </p:nvSpPr>
        <p:spPr>
          <a:xfrm>
            <a:off x="8940175" y="6522250"/>
            <a:ext cx="22772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06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57200" y="48782"/>
            <a:ext cx="7116781" cy="1955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5129" y="1562100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8C0CE5B-CE05-4129-908E-EB98B83A0943}"/>
              </a:ext>
            </a:extLst>
          </p:cNvPr>
          <p:cNvSpPr/>
          <p:nvPr/>
        </p:nvSpPr>
        <p:spPr>
          <a:xfrm>
            <a:off x="1142342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5656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A6A96BD-FA89-4B00-B0A3-FBF9DBA6F4BD}"/>
              </a:ext>
            </a:extLst>
          </p:cNvPr>
          <p:cNvSpPr/>
          <p:nvPr/>
        </p:nvSpPr>
        <p:spPr>
          <a:xfrm>
            <a:off x="2907312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  <a:endParaRPr lang="ko-KR" altLang="en-US" sz="44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C013FF-9B73-408E-948E-6DB15C31AE21}"/>
              </a:ext>
            </a:extLst>
          </p:cNvPr>
          <p:cNvSpPr/>
          <p:nvPr/>
        </p:nvSpPr>
        <p:spPr>
          <a:xfrm>
            <a:off x="6885750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94B22267-15FB-4208-AEB8-C08442087940}"/>
              </a:ext>
            </a:extLst>
          </p:cNvPr>
          <p:cNvSpPr txBox="1"/>
          <p:nvPr/>
        </p:nvSpPr>
        <p:spPr>
          <a:xfrm>
            <a:off x="1559797" y="4745755"/>
            <a:ext cx="359212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 목표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설정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2E94DA-A79B-49EB-8716-2928830631F5}"/>
              </a:ext>
            </a:extLst>
          </p:cNvPr>
          <p:cNvSpPr/>
          <p:nvPr/>
        </p:nvSpPr>
        <p:spPr>
          <a:xfrm>
            <a:off x="8650720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  <a:endParaRPr lang="ko-KR" altLang="en-US" sz="44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7FBE1F-341E-43A2-9029-AFE2FE69C4B3}"/>
              </a:ext>
            </a:extLst>
          </p:cNvPr>
          <p:cNvGrpSpPr/>
          <p:nvPr/>
        </p:nvGrpSpPr>
        <p:grpSpPr>
          <a:xfrm>
            <a:off x="12401137" y="3800643"/>
            <a:ext cx="4744521" cy="3895907"/>
            <a:chOff x="3935796" y="3810311"/>
            <a:chExt cx="7627168" cy="1701951"/>
          </a:xfrm>
          <a:solidFill>
            <a:srgbClr val="FD8A6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E65DC7-8BA9-4F62-AF2E-36365E4990E6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12D90894-B3CA-4BE4-B58C-475B2A90F0D6}"/>
                </a:ext>
              </a:extLst>
            </p:cNvPr>
            <p:cNvSpPr txBox="1"/>
            <p:nvPr/>
          </p:nvSpPr>
          <p:spPr>
            <a:xfrm>
              <a:off x="3935796" y="4223189"/>
              <a:ext cx="7627168" cy="84706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활성화 방안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C110D697-ED39-4731-BD37-48C900785FA5}"/>
              </a:ext>
            </a:extLst>
          </p:cNvPr>
          <p:cNvSpPr/>
          <p:nvPr/>
        </p:nvSpPr>
        <p:spPr>
          <a:xfrm>
            <a:off x="14394128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3</a:t>
            </a:r>
            <a:endParaRPr lang="ko-KR" altLang="en-US" sz="4400" b="1" dirty="0"/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29F854C4-25C3-4388-9A33-0AD2ED697410}"/>
              </a:ext>
            </a:extLst>
          </p:cNvPr>
          <p:cNvSpPr txBox="1"/>
          <p:nvPr/>
        </p:nvSpPr>
        <p:spPr>
          <a:xfrm>
            <a:off x="6657729" y="5182737"/>
            <a:ext cx="4744521" cy="1015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</a:t>
            </a:r>
            <a:r>
              <a:rPr 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 </a:t>
            </a:r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분석</a:t>
            </a:r>
            <a:endParaRPr lang="en-US" sz="2400" b="1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FFEFCD-3AD3-4D2E-93E7-1C8703B3E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75" y="2923174"/>
            <a:ext cx="3061230" cy="55540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747FF-950B-4B41-B1EB-3448093A1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843" y="2923174"/>
            <a:ext cx="3142562" cy="55540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125A19-75B3-4467-BCA0-4309CD618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0" y="2923175"/>
            <a:ext cx="3268869" cy="5554015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0" y="2246794"/>
            <a:ext cx="87447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비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(40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 이상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E0D7C0-6CA6-43B8-AF26-D744D75B382E}"/>
              </a:ext>
            </a:extLst>
          </p:cNvPr>
          <p:cNvSpPr/>
          <p:nvPr/>
        </p:nvSpPr>
        <p:spPr>
          <a:xfrm>
            <a:off x="9653408" y="4909629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78678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비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A315B-66B9-4F06-BFBA-AED6FF24F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2371" y="374788"/>
            <a:ext cx="4830829" cy="9567823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7DBFE-61C8-4242-9A14-2AAB5FCB6632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113E0BFE-D9DC-4659-8845-A12B6910564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F4ABAAC1-D0F5-471A-B0E2-CFDD3D8FD688}"/>
              </a:ext>
            </a:extLst>
          </p:cNvPr>
          <p:cNvSpPr txBox="1"/>
          <p:nvPr/>
        </p:nvSpPr>
        <p:spPr>
          <a:xfrm>
            <a:off x="332509" y="1620047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65FBDB-B04B-43F8-B058-F6D811FCE567}"/>
              </a:ext>
            </a:extLst>
          </p:cNvPr>
          <p:cNvCxnSpPr>
            <a:cxnSpLocks/>
          </p:cNvCxnSpPr>
          <p:nvPr/>
        </p:nvCxnSpPr>
        <p:spPr>
          <a:xfrm flipV="1">
            <a:off x="9607700" y="6028376"/>
            <a:ext cx="91415" cy="44906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952480A-ADCE-4946-83B1-D9B2BCCF496B}"/>
              </a:ext>
            </a:extLst>
          </p:cNvPr>
          <p:cNvSpPr/>
          <p:nvPr/>
        </p:nvSpPr>
        <p:spPr>
          <a:xfrm>
            <a:off x="8954512" y="6487357"/>
            <a:ext cx="2299900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A6CCF164-A7F9-4FDF-9AB7-506D92356329}"/>
              </a:ext>
            </a:extLst>
          </p:cNvPr>
          <p:cNvSpPr txBox="1"/>
          <p:nvPr/>
        </p:nvSpPr>
        <p:spPr>
          <a:xfrm>
            <a:off x="8940175" y="6522250"/>
            <a:ext cx="22772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68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7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9E8836-1A4B-4EF4-89C1-CA7CD1416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3" y="2521880"/>
            <a:ext cx="5418237" cy="59626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2590800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4753761" y="1893864"/>
            <a:ext cx="84582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원도심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화면녹화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9656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HEATMAP(2020, 2021, 2022).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html</a:t>
            </a:r>
            <a:endParaRPr lang="ko-KR" altLang="en-US" sz="1400" b="0" dirty="0">
              <a:solidFill>
                <a:srgbClr val="00153D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26113-2160-4695-9965-8735E496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38" y="2521880"/>
            <a:ext cx="4879492" cy="59626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AF6299-3E71-4DFD-B328-7441691AC1DA}"/>
              </a:ext>
            </a:extLst>
          </p:cNvPr>
          <p:cNvSpPr txBox="1"/>
          <p:nvPr/>
        </p:nvSpPr>
        <p:spPr>
          <a:xfrm>
            <a:off x="8372884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33582B-927D-4277-B825-BE9228895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968" y="2521880"/>
            <a:ext cx="4879492" cy="5962649"/>
          </a:xfrm>
          <a:prstGeom prst="rect">
            <a:avLst/>
          </a:prstGeom>
        </p:spPr>
      </p:pic>
      <p:sp>
        <p:nvSpPr>
          <p:cNvPr id="27" name="Object 10">
            <a:extLst>
              <a:ext uri="{FF2B5EF4-FFF2-40B4-BE49-F238E27FC236}">
                <a16:creationId xmlns:a16="http://schemas.microsoft.com/office/drawing/2014/main" id="{F93D1271-26AA-4F10-82BB-6916BECDEE4E}"/>
              </a:ext>
            </a:extLst>
          </p:cNvPr>
          <p:cNvSpPr txBox="1"/>
          <p:nvPr/>
        </p:nvSpPr>
        <p:spPr>
          <a:xfrm>
            <a:off x="256919" y="1652836"/>
            <a:ext cx="466776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A54686-4A12-4B80-8852-EFEC0F4EB9E9}"/>
              </a:ext>
            </a:extLst>
          </p:cNvPr>
          <p:cNvSpPr txBox="1"/>
          <p:nvPr/>
        </p:nvSpPr>
        <p:spPr>
          <a:xfrm>
            <a:off x="13919141" y="850095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4CC614-983C-4F7C-B36D-51C1CCCDCD84}"/>
              </a:ext>
            </a:extLst>
          </p:cNvPr>
          <p:cNvSpPr/>
          <p:nvPr/>
        </p:nvSpPr>
        <p:spPr>
          <a:xfrm>
            <a:off x="101296" y="9670084"/>
            <a:ext cx="9807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GIF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 재생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안될경우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녹화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(2020, 2021, 2022).gif”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0EA6D1-6910-4F1E-A899-F2D4FE914CD1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CF042687-21B7-4B51-AA24-81B7C686A87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1D2ECB-696B-4B93-B16B-E8261156C3F8}"/>
              </a:ext>
            </a:extLst>
          </p:cNvPr>
          <p:cNvSpPr/>
          <p:nvPr/>
        </p:nvSpPr>
        <p:spPr>
          <a:xfrm>
            <a:off x="101295" y="9247798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1572264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128217" y="9540221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18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상권정보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400" y="2239607"/>
            <a:ext cx="5786121" cy="6553200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3160011" y="2392007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상권정보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68CB38-E1C3-4229-A900-4C35EA8B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10" y="2742716"/>
            <a:ext cx="5044003" cy="43487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D4D65C-2B97-4192-878B-43F7DDACC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" t="707" r="-1017" b="5034"/>
          <a:stretch/>
        </p:blipFill>
        <p:spPr>
          <a:xfrm>
            <a:off x="7313710" y="3152060"/>
            <a:ext cx="1087565" cy="1698988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AF8494-B07B-4FE0-8812-DC21362C5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011" y="6940757"/>
            <a:ext cx="5048742" cy="13716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6814EAC-863B-48AA-B1E3-1CCAE7540718}"/>
              </a:ext>
            </a:extLst>
          </p:cNvPr>
          <p:cNvSpPr/>
          <p:nvPr/>
        </p:nvSpPr>
        <p:spPr>
          <a:xfrm>
            <a:off x="3133933" y="7934721"/>
            <a:ext cx="544878" cy="3440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0727A2-5E91-40AB-B4D6-6E4C4126B1C4}"/>
              </a:ext>
            </a:extLst>
          </p:cNvPr>
          <p:cNvCxnSpPr>
            <a:cxnSpLocks/>
          </p:cNvCxnSpPr>
          <p:nvPr/>
        </p:nvCxnSpPr>
        <p:spPr>
          <a:xfrm flipH="1">
            <a:off x="3492708" y="7934721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32503EA-4CE5-42D4-99BA-BF9C0E86A9B5}"/>
              </a:ext>
            </a:extLst>
          </p:cNvPr>
          <p:cNvCxnSpPr>
            <a:cxnSpLocks/>
          </p:cNvCxnSpPr>
          <p:nvPr/>
        </p:nvCxnSpPr>
        <p:spPr>
          <a:xfrm flipH="1" flipV="1">
            <a:off x="3627562" y="8278782"/>
            <a:ext cx="398546" cy="815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E91D7854-EA8E-4CBD-A8E1-D1F7BF93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186" y="7953771"/>
            <a:ext cx="857250" cy="4000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6F79921-5A28-460D-B6F0-9CD20B4F9223}"/>
              </a:ext>
            </a:extLst>
          </p:cNvPr>
          <p:cNvSpPr/>
          <p:nvPr/>
        </p:nvSpPr>
        <p:spPr>
          <a:xfrm>
            <a:off x="5075361" y="7495523"/>
            <a:ext cx="3128653" cy="96580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4458B2-13EF-4464-BBE0-43237CA6BEC0}"/>
              </a:ext>
            </a:extLst>
          </p:cNvPr>
          <p:cNvSpPr txBox="1"/>
          <p:nvPr/>
        </p:nvSpPr>
        <p:spPr>
          <a:xfrm>
            <a:off x="4896292" y="7666986"/>
            <a:ext cx="3448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소매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음식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생활서비스 업종이 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상권 비율 중 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93%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6066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234C098-D9A8-469F-89FF-935240E6AA4B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bject 32">
            <a:extLst>
              <a:ext uri="{FF2B5EF4-FFF2-40B4-BE49-F238E27FC236}">
                <a16:creationId xmlns:a16="http://schemas.microsoft.com/office/drawing/2014/main" id="{C7B812AE-4549-43A5-848D-1021BF5F0AC7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F499CB-FE7D-4B52-ADEC-1439D6D2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106" y="1640018"/>
            <a:ext cx="6392840" cy="746287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498153-782C-4A0A-BC82-80B5EB999D61}"/>
              </a:ext>
            </a:extLst>
          </p:cNvPr>
          <p:cNvSpPr/>
          <p:nvPr/>
        </p:nvSpPr>
        <p:spPr>
          <a:xfrm>
            <a:off x="9095890" y="1409700"/>
            <a:ext cx="6803693" cy="8001001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838821D-3CF6-4A33-8DDF-FF9FBD1C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" t="707" r="-1017" b="5034"/>
          <a:stretch/>
        </p:blipFill>
        <p:spPr>
          <a:xfrm>
            <a:off x="14505152" y="1973162"/>
            <a:ext cx="1087565" cy="1687910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9B53934-D953-4527-A4EF-8CC5F105EA07}"/>
              </a:ext>
            </a:extLst>
          </p:cNvPr>
          <p:cNvSpPr/>
          <p:nvPr/>
        </p:nvSpPr>
        <p:spPr>
          <a:xfrm rot="21208462">
            <a:off x="12188224" y="6737554"/>
            <a:ext cx="2191219" cy="207053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DFE79E0-A778-4CA3-928D-3F81577AD760}"/>
              </a:ext>
            </a:extLst>
          </p:cNvPr>
          <p:cNvSpPr/>
          <p:nvPr/>
        </p:nvSpPr>
        <p:spPr>
          <a:xfrm>
            <a:off x="14665217" y="6117409"/>
            <a:ext cx="1241145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309D2E-161A-4B5E-A670-BB92E510B8F8}"/>
              </a:ext>
            </a:extLst>
          </p:cNvPr>
          <p:cNvCxnSpPr>
            <a:cxnSpLocks/>
          </p:cNvCxnSpPr>
          <p:nvPr/>
        </p:nvCxnSpPr>
        <p:spPr>
          <a:xfrm flipH="1">
            <a:off x="14010389" y="6457601"/>
            <a:ext cx="654828" cy="2016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40">
            <a:extLst>
              <a:ext uri="{FF2B5EF4-FFF2-40B4-BE49-F238E27FC236}">
                <a16:creationId xmlns:a16="http://schemas.microsoft.com/office/drawing/2014/main" id="{21ECFE23-A533-4BA9-9FD2-5BE4910AD05A}"/>
              </a:ext>
            </a:extLst>
          </p:cNvPr>
          <p:cNvSpPr txBox="1"/>
          <p:nvPr/>
        </p:nvSpPr>
        <p:spPr>
          <a:xfrm>
            <a:off x="14627971" y="6168211"/>
            <a:ext cx="1322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0762203-93E7-46FC-9F69-7B05F2F346E0}"/>
              </a:ext>
            </a:extLst>
          </p:cNvPr>
          <p:cNvSpPr/>
          <p:nvPr/>
        </p:nvSpPr>
        <p:spPr>
          <a:xfrm rot="21208462">
            <a:off x="11858140" y="3545237"/>
            <a:ext cx="2038397" cy="2921715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2A72AF-F18F-4451-871C-217445865CDE}"/>
              </a:ext>
            </a:extLst>
          </p:cNvPr>
          <p:cNvSpPr/>
          <p:nvPr/>
        </p:nvSpPr>
        <p:spPr>
          <a:xfrm>
            <a:off x="14256319" y="4146013"/>
            <a:ext cx="220041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E82CA7D-8ECC-403F-A432-7DBEC1CFE012}"/>
              </a:ext>
            </a:extLst>
          </p:cNvPr>
          <p:cNvCxnSpPr>
            <a:cxnSpLocks/>
          </p:cNvCxnSpPr>
          <p:nvPr/>
        </p:nvCxnSpPr>
        <p:spPr>
          <a:xfrm flipH="1">
            <a:off x="13879446" y="4469102"/>
            <a:ext cx="376873" cy="130183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40">
            <a:extLst>
              <a:ext uri="{FF2B5EF4-FFF2-40B4-BE49-F238E27FC236}">
                <a16:creationId xmlns:a16="http://schemas.microsoft.com/office/drawing/2014/main" id="{4505BCB4-0468-41B3-B592-7680D8217F3C}"/>
              </a:ext>
            </a:extLst>
          </p:cNvPr>
          <p:cNvSpPr txBox="1"/>
          <p:nvPr/>
        </p:nvSpPr>
        <p:spPr>
          <a:xfrm>
            <a:off x="14219072" y="4196815"/>
            <a:ext cx="22376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061F7C9-69EA-4C24-A143-63CA6D11483C}"/>
              </a:ext>
            </a:extLst>
          </p:cNvPr>
          <p:cNvCxnSpPr>
            <a:cxnSpLocks/>
          </p:cNvCxnSpPr>
          <p:nvPr/>
        </p:nvCxnSpPr>
        <p:spPr>
          <a:xfrm flipV="1">
            <a:off x="8287595" y="1553807"/>
            <a:ext cx="912282" cy="68580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1C6705E-9997-4911-8F02-747C928F0058}"/>
              </a:ext>
            </a:extLst>
          </p:cNvPr>
          <p:cNvCxnSpPr>
            <a:cxnSpLocks/>
          </p:cNvCxnSpPr>
          <p:nvPr/>
        </p:nvCxnSpPr>
        <p:spPr>
          <a:xfrm>
            <a:off x="8414261" y="8759914"/>
            <a:ext cx="785616" cy="50407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4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/>
      <p:bldP spid="34" grpId="0" animBg="1"/>
      <p:bldP spid="40" grpId="0" animBg="1"/>
      <p:bldP spid="41" grpId="0" animBg="1"/>
      <p:bldP spid="43" grpId="0"/>
      <p:bldP spid="44" grpId="0" animBg="1"/>
      <p:bldP spid="45" grpId="0" animBg="1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9753600" y="1281063"/>
            <a:ext cx="5410200" cy="8275320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4192454" y="1881940"/>
            <a:ext cx="4563666" cy="7689484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9953970" y="1394907"/>
            <a:ext cx="43297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</a:t>
            </a:r>
            <a:r>
              <a:rPr lang="en-US" altLang="ko-KR" b="1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9114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카드매출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， 원도심 카드매출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6C3B48-E0BA-4427-9BF7-B625B3725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88"/>
          <a:stretch/>
        </p:blipFill>
        <p:spPr>
          <a:xfrm>
            <a:off x="9953970" y="1789809"/>
            <a:ext cx="5057430" cy="7432566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B9797A6-B8AD-4315-89B5-C0E27FB353CF}"/>
              </a:ext>
            </a:extLst>
          </p:cNvPr>
          <p:cNvSpPr/>
          <p:nvPr/>
        </p:nvSpPr>
        <p:spPr>
          <a:xfrm rot="21208462">
            <a:off x="12262161" y="7628171"/>
            <a:ext cx="1639142" cy="92739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13603-1FF6-4A4E-A48C-854C05535912}"/>
              </a:ext>
            </a:extLst>
          </p:cNvPr>
          <p:cNvSpPr/>
          <p:nvPr/>
        </p:nvSpPr>
        <p:spPr>
          <a:xfrm rot="21289736">
            <a:off x="12000647" y="4632138"/>
            <a:ext cx="1294343" cy="167075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38555D7-D50F-4D80-B400-C1F3B92FE89F}"/>
              </a:ext>
            </a:extLst>
          </p:cNvPr>
          <p:cNvSpPr/>
          <p:nvPr/>
        </p:nvSpPr>
        <p:spPr>
          <a:xfrm>
            <a:off x="10770143" y="8622224"/>
            <a:ext cx="122879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622EF45-6564-46B9-8D5C-2E717F031009}"/>
              </a:ext>
            </a:extLst>
          </p:cNvPr>
          <p:cNvCxnSpPr>
            <a:cxnSpLocks/>
          </p:cNvCxnSpPr>
          <p:nvPr/>
        </p:nvCxnSpPr>
        <p:spPr>
          <a:xfrm flipH="1">
            <a:off x="11998941" y="8622224"/>
            <a:ext cx="500803" cy="3299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C2B57F53-C66C-45A5-B148-B383FE793336}"/>
              </a:ext>
            </a:extLst>
          </p:cNvPr>
          <p:cNvSpPr txBox="1"/>
          <p:nvPr/>
        </p:nvSpPr>
        <p:spPr>
          <a:xfrm>
            <a:off x="10743985" y="8667383"/>
            <a:ext cx="13098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A308130-C88C-4B58-A4D4-E2FE63890A4D}"/>
              </a:ext>
            </a:extLst>
          </p:cNvPr>
          <p:cNvSpPr/>
          <p:nvPr/>
        </p:nvSpPr>
        <p:spPr>
          <a:xfrm>
            <a:off x="13604583" y="3960809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bject 40">
            <a:extLst>
              <a:ext uri="{FF2B5EF4-FFF2-40B4-BE49-F238E27FC236}">
                <a16:creationId xmlns:a16="http://schemas.microsoft.com/office/drawing/2014/main" id="{133B568E-4B5A-4C40-A732-A035D54B0F94}"/>
              </a:ext>
            </a:extLst>
          </p:cNvPr>
          <p:cNvSpPr txBox="1"/>
          <p:nvPr/>
        </p:nvSpPr>
        <p:spPr>
          <a:xfrm>
            <a:off x="13612501" y="3999416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E229FBA-B880-47B8-A3DA-50840CED4AF6}"/>
              </a:ext>
            </a:extLst>
          </p:cNvPr>
          <p:cNvCxnSpPr>
            <a:cxnSpLocks/>
          </p:cNvCxnSpPr>
          <p:nvPr/>
        </p:nvCxnSpPr>
        <p:spPr>
          <a:xfrm flipH="1">
            <a:off x="13203583" y="4394704"/>
            <a:ext cx="408919" cy="2763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AC9B7B7-65F6-425A-B9E7-7B5D83C1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22" y="2568805"/>
            <a:ext cx="4275765" cy="5160958"/>
          </a:xfrm>
          <a:prstGeom prst="rect">
            <a:avLst/>
          </a:prstGeom>
        </p:spPr>
      </p:pic>
      <p:sp>
        <p:nvSpPr>
          <p:cNvPr id="29" name="Object 40">
            <a:extLst>
              <a:ext uri="{FF2B5EF4-FFF2-40B4-BE49-F238E27FC236}">
                <a16:creationId xmlns:a16="http://schemas.microsoft.com/office/drawing/2014/main" id="{0818038D-66D2-4A2A-BB36-FB82C456F877}"/>
              </a:ext>
            </a:extLst>
          </p:cNvPr>
          <p:cNvSpPr txBox="1"/>
          <p:nvPr/>
        </p:nvSpPr>
        <p:spPr>
          <a:xfrm>
            <a:off x="4326770" y="2094805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D27BE3A-4F65-4275-A8AC-B15819B28E10}"/>
              </a:ext>
            </a:extLst>
          </p:cNvPr>
          <p:cNvSpPr/>
          <p:nvPr/>
        </p:nvSpPr>
        <p:spPr>
          <a:xfrm>
            <a:off x="4967619" y="7851749"/>
            <a:ext cx="3048873" cy="160020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F96391E-0046-4463-B17A-8A627B958C81}"/>
              </a:ext>
            </a:extLst>
          </p:cNvPr>
          <p:cNvSpPr/>
          <p:nvPr/>
        </p:nvSpPr>
        <p:spPr>
          <a:xfrm>
            <a:off x="5122222" y="7984344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E9E079A-C868-48BE-AA4A-B5696F0233EF}"/>
              </a:ext>
            </a:extLst>
          </p:cNvPr>
          <p:cNvSpPr/>
          <p:nvPr/>
        </p:nvSpPr>
        <p:spPr>
          <a:xfrm>
            <a:off x="5121916" y="8321065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DE0E0B3-DAD2-43DC-946B-4B21BFA8ACC3}"/>
              </a:ext>
            </a:extLst>
          </p:cNvPr>
          <p:cNvSpPr/>
          <p:nvPr/>
        </p:nvSpPr>
        <p:spPr>
          <a:xfrm>
            <a:off x="5113421" y="8693268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9C3FFC-D67B-4DD1-A693-C3BCF6C4B0C7}"/>
              </a:ext>
            </a:extLst>
          </p:cNvPr>
          <p:cNvSpPr txBox="1"/>
          <p:nvPr/>
        </p:nvSpPr>
        <p:spPr>
          <a:xfrm>
            <a:off x="5407534" y="7941024"/>
            <a:ext cx="226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3DF61E-445D-4ED3-81EA-F4074D7A336D}"/>
              </a:ext>
            </a:extLst>
          </p:cNvPr>
          <p:cNvSpPr txBox="1"/>
          <p:nvPr/>
        </p:nvSpPr>
        <p:spPr>
          <a:xfrm>
            <a:off x="5410722" y="8293554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D4B358-B9E9-443D-8696-CC7776930E79}"/>
              </a:ext>
            </a:extLst>
          </p:cNvPr>
          <p:cNvSpPr txBox="1"/>
          <p:nvPr/>
        </p:nvSpPr>
        <p:spPr>
          <a:xfrm>
            <a:off x="5426716" y="8687901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29E1702-5956-4761-B8F9-BEC94E62EAC1}"/>
              </a:ext>
            </a:extLst>
          </p:cNvPr>
          <p:cNvSpPr/>
          <p:nvPr/>
        </p:nvSpPr>
        <p:spPr>
          <a:xfrm>
            <a:off x="5128585" y="9065471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5BC4EB-29D7-43A7-9D1B-329767C78F86}"/>
              </a:ext>
            </a:extLst>
          </p:cNvPr>
          <p:cNvSpPr txBox="1"/>
          <p:nvPr/>
        </p:nvSpPr>
        <p:spPr>
          <a:xfrm>
            <a:off x="5418221" y="9035888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CC4D00C-3BED-4CA1-8D3D-66056A8EEA2D}"/>
              </a:ext>
            </a:extLst>
          </p:cNvPr>
          <p:cNvSpPr/>
          <p:nvPr/>
        </p:nvSpPr>
        <p:spPr>
          <a:xfrm rot="21289736">
            <a:off x="5611045" y="4268839"/>
            <a:ext cx="1975797" cy="239121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ABC3870-6F3A-4DB3-81E1-07D9AFB5FA74}"/>
              </a:ext>
            </a:extLst>
          </p:cNvPr>
          <p:cNvSpPr/>
          <p:nvPr/>
        </p:nvSpPr>
        <p:spPr>
          <a:xfrm rot="21208462">
            <a:off x="5607858" y="6722494"/>
            <a:ext cx="2363592" cy="92739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D083BE1-D90A-49FE-8EFA-45AD83C030E9}"/>
              </a:ext>
            </a:extLst>
          </p:cNvPr>
          <p:cNvSpPr/>
          <p:nvPr/>
        </p:nvSpPr>
        <p:spPr>
          <a:xfrm>
            <a:off x="108799" y="9556383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3564E6C-CB4C-42D3-8C15-80D2BAC59AC7}"/>
              </a:ext>
            </a:extLst>
          </p:cNvPr>
          <p:cNvCxnSpPr>
            <a:cxnSpLocks/>
          </p:cNvCxnSpPr>
          <p:nvPr/>
        </p:nvCxnSpPr>
        <p:spPr>
          <a:xfrm flipV="1">
            <a:off x="8477353" y="1333500"/>
            <a:ext cx="1428647" cy="54844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C355BE6-81A7-4A1B-86D6-1E359EEB07A5}"/>
              </a:ext>
            </a:extLst>
          </p:cNvPr>
          <p:cNvCxnSpPr>
            <a:cxnSpLocks/>
          </p:cNvCxnSpPr>
          <p:nvPr/>
        </p:nvCxnSpPr>
        <p:spPr>
          <a:xfrm flipV="1">
            <a:off x="8534400" y="9556383"/>
            <a:ext cx="1524000" cy="6717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2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37" grpId="0"/>
      <p:bldP spid="52" grpId="0" animBg="1"/>
      <p:bldP spid="53" grpId="0" animBg="1"/>
      <p:bldP spid="54" grpId="0" animBg="1"/>
      <p:bldP spid="56" grpId="0"/>
      <p:bldP spid="57" grpId="0" animBg="1"/>
      <p:bldP spid="58" grpId="0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38A2E26-30FB-45DF-B584-AC7DE0161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221" y="2694033"/>
            <a:ext cx="3192423" cy="66810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715B88-1D5D-4CEE-AC06-078E07FB5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94033"/>
            <a:ext cx="3192423" cy="66810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FE798B-6F79-40DC-A50D-1F3CE47D0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045" y="2694034"/>
            <a:ext cx="3192423" cy="66923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236D29-D6D8-46A4-8CA7-1EBF71D90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289" y="2694035"/>
            <a:ext cx="3372926" cy="666486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5163" y="539898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7.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시설위치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25243" y="10020300"/>
            <a:ext cx="484139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visualization/7. 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 분석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시설위치 시각화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F05495-288A-45A5-8CF3-AA1BB71A18E5}"/>
              </a:ext>
            </a:extLst>
          </p:cNvPr>
          <p:cNvSpPr/>
          <p:nvPr/>
        </p:nvSpPr>
        <p:spPr>
          <a:xfrm>
            <a:off x="2209800" y="8664932"/>
            <a:ext cx="1408484" cy="710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3CC731E-A7C8-4862-83A6-9867F39329B0}"/>
              </a:ext>
            </a:extLst>
          </p:cNvPr>
          <p:cNvSpPr/>
          <p:nvPr/>
        </p:nvSpPr>
        <p:spPr>
          <a:xfrm>
            <a:off x="2317123" y="8742357"/>
            <a:ext cx="257631" cy="24198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285FCA-4694-43BA-9237-593ADA184736}"/>
              </a:ext>
            </a:extLst>
          </p:cNvPr>
          <p:cNvSpPr txBox="1"/>
          <p:nvPr/>
        </p:nvSpPr>
        <p:spPr>
          <a:xfrm>
            <a:off x="2581154" y="8684475"/>
            <a:ext cx="103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918DD9-8D0B-4EA3-BD9D-5179822A4C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3" y="9042572"/>
            <a:ext cx="275417" cy="2754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D18227A-EC28-45FD-87D5-DB9193B5E921}"/>
              </a:ext>
            </a:extLst>
          </p:cNvPr>
          <p:cNvSpPr txBox="1"/>
          <p:nvPr/>
        </p:nvSpPr>
        <p:spPr>
          <a:xfrm>
            <a:off x="2584814" y="8997092"/>
            <a:ext cx="90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8257ABF-9394-4326-BA98-852E3FE8F6BD}"/>
              </a:ext>
            </a:extLst>
          </p:cNvPr>
          <p:cNvSpPr/>
          <p:nvPr/>
        </p:nvSpPr>
        <p:spPr>
          <a:xfrm>
            <a:off x="5874200" y="8728652"/>
            <a:ext cx="1119794" cy="66662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CF419A-013A-471A-B6E4-67FEDC6D263C}"/>
              </a:ext>
            </a:extLst>
          </p:cNvPr>
          <p:cNvSpPr txBox="1"/>
          <p:nvPr/>
        </p:nvSpPr>
        <p:spPr>
          <a:xfrm>
            <a:off x="6192500" y="8724900"/>
            <a:ext cx="66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시장*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941DB43-CF84-47C9-8724-93E06C3B94B8}"/>
              </a:ext>
            </a:extLst>
          </p:cNvPr>
          <p:cNvSpPr/>
          <p:nvPr/>
        </p:nvSpPr>
        <p:spPr>
          <a:xfrm>
            <a:off x="5943600" y="8790399"/>
            <a:ext cx="239967" cy="2433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475E264-F588-47F2-8F33-F5EDDB8E4CAE}"/>
              </a:ext>
            </a:extLst>
          </p:cNvPr>
          <p:cNvSpPr/>
          <p:nvPr/>
        </p:nvSpPr>
        <p:spPr>
          <a:xfrm>
            <a:off x="9454408" y="8971384"/>
            <a:ext cx="1291740" cy="40011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F927F6-63D8-437C-ABF0-31B3DA55941E}"/>
              </a:ext>
            </a:extLst>
          </p:cNvPr>
          <p:cNvSpPr txBox="1"/>
          <p:nvPr/>
        </p:nvSpPr>
        <p:spPr>
          <a:xfrm>
            <a:off x="9886674" y="9005950"/>
            <a:ext cx="83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1EBC12-F980-4372-B630-816E1A4814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687" y="9019988"/>
            <a:ext cx="307777" cy="307777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D6CF89-1FC8-423F-A79B-1CBC83C11702}"/>
              </a:ext>
            </a:extLst>
          </p:cNvPr>
          <p:cNvSpPr/>
          <p:nvPr/>
        </p:nvSpPr>
        <p:spPr>
          <a:xfrm>
            <a:off x="12984187" y="8536845"/>
            <a:ext cx="3287457" cy="87385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12838D-D3D9-4092-A1EC-3B94FEAB92BB}"/>
              </a:ext>
            </a:extLst>
          </p:cNvPr>
          <p:cNvSpPr txBox="1"/>
          <p:nvPr/>
        </p:nvSpPr>
        <p:spPr>
          <a:xfrm>
            <a:off x="13482976" y="8620208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행정기관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4304A2-9DE7-4760-94D1-60A8A2923F2F}"/>
              </a:ext>
            </a:extLst>
          </p:cNvPr>
          <p:cNvSpPr txBox="1"/>
          <p:nvPr/>
        </p:nvSpPr>
        <p:spPr>
          <a:xfrm>
            <a:off x="13487814" y="8995134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금융기관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757B47-9C7B-4220-A06D-58C5FFEFD8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8990987"/>
            <a:ext cx="338554" cy="3385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F493D6-B0C1-48E8-A713-9880C185A5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4" y="8591027"/>
            <a:ext cx="382256" cy="3822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1A7259-A4C9-490F-BB4D-B4A28F42355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668" y="8994045"/>
            <a:ext cx="381000" cy="381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2E75A0-6765-4D3C-BC8D-C48BB1339E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9069050"/>
            <a:ext cx="243300" cy="243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FC35BD-7C19-4BFF-A370-957A31E58E1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382" y="8615095"/>
            <a:ext cx="299122" cy="29912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DBA23D-2189-4420-B179-84B46B2B8EA1}"/>
              </a:ext>
            </a:extLst>
          </p:cNvPr>
          <p:cNvSpPr txBox="1"/>
          <p:nvPr/>
        </p:nvSpPr>
        <p:spPr>
          <a:xfrm>
            <a:off x="6096000" y="9029700"/>
            <a:ext cx="114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CE069B-EC1D-458A-902B-14466107FEDE}"/>
              </a:ext>
            </a:extLst>
          </p:cNvPr>
          <p:cNvSpPr txBox="1"/>
          <p:nvPr/>
        </p:nvSpPr>
        <p:spPr>
          <a:xfrm>
            <a:off x="14797504" y="901526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종합병원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5368DA-9470-4AC2-9278-3677775DC15A}"/>
              </a:ext>
            </a:extLst>
          </p:cNvPr>
          <p:cNvSpPr txBox="1"/>
          <p:nvPr/>
        </p:nvSpPr>
        <p:spPr>
          <a:xfrm>
            <a:off x="14789847" y="8628152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언론기관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2D0FD5-D09B-40D5-BADC-2A38F6DA2733}"/>
              </a:ext>
            </a:extLst>
          </p:cNvPr>
          <p:cNvSpPr txBox="1"/>
          <p:nvPr/>
        </p:nvSpPr>
        <p:spPr>
          <a:xfrm>
            <a:off x="2547736" y="2313818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E7C8F4-1E04-4A67-8CC7-F71788BD4D53}"/>
              </a:ext>
            </a:extLst>
          </p:cNvPr>
          <p:cNvSpPr txBox="1"/>
          <p:nvPr/>
        </p:nvSpPr>
        <p:spPr>
          <a:xfrm>
            <a:off x="6411746" y="2319154"/>
            <a:ext cx="2220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4" name="Object 10">
            <a:extLst>
              <a:ext uri="{FF2B5EF4-FFF2-40B4-BE49-F238E27FC236}">
                <a16:creationId xmlns:a16="http://schemas.microsoft.com/office/drawing/2014/main" id="{F15ACBCC-A322-4C35-9A4C-775A93EC70F0}"/>
              </a:ext>
            </a:extLst>
          </p:cNvPr>
          <p:cNvSpPr txBox="1"/>
          <p:nvPr/>
        </p:nvSpPr>
        <p:spPr>
          <a:xfrm>
            <a:off x="359383" y="1590860"/>
            <a:ext cx="6930997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circle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크기는 시장 면적을 계산하여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radius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도출한 후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크기를 반영하여 시각화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F47ABD-BF39-4190-8ECC-7C8A2961AF94}"/>
              </a:ext>
            </a:extLst>
          </p:cNvPr>
          <p:cNvSpPr txBox="1"/>
          <p:nvPr/>
        </p:nvSpPr>
        <p:spPr>
          <a:xfrm>
            <a:off x="9655733" y="2306742"/>
            <a:ext cx="2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유적지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5C222F-5DA5-4812-84D8-2D3188A02C72}"/>
              </a:ext>
            </a:extLst>
          </p:cNvPr>
          <p:cNvSpPr txBox="1"/>
          <p:nvPr/>
        </p:nvSpPr>
        <p:spPr>
          <a:xfrm>
            <a:off x="13563171" y="2306742"/>
            <a:ext cx="216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EFC60B-67CC-4B22-9BB2-CEC9B6D69AF8}"/>
              </a:ext>
            </a:extLst>
          </p:cNvPr>
          <p:cNvSpPr/>
          <p:nvPr/>
        </p:nvSpPr>
        <p:spPr>
          <a:xfrm>
            <a:off x="35680" y="9004300"/>
            <a:ext cx="9140854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유적지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문화재현황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시장현황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공원현황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공공기관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주요지점현황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도시숨가로수관리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_20221231.csv(</a:t>
            </a:r>
            <a:r>
              <a:rPr lang="ko-KR" altLang="en-US" sz="105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공공데이터포털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05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도시숲가로수관리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https://www.data.go.kr/data/15120900/fileData.do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1383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181600" y="4543335"/>
            <a:ext cx="8458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3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활성화 방안 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13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6400800" cy="94721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5494" y="372242"/>
            <a:ext cx="609941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1. 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노후건물 리모델링 </a:t>
            </a:r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재건축</a:t>
            </a:r>
            <a:endParaRPr lang="en-US" altLang="ko-KR" sz="36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4198276" y="1379645"/>
            <a:ext cx="3251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5791200" y="8648700"/>
            <a:ext cx="6723283" cy="122568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5791200" y="8836007"/>
            <a:ext cx="672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 해제 이후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 및 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도시경관을 고려한 리모델링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도시재생사업 필요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76456C3-8378-4F60-BD4E-EBDA2B31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20" y="1859758"/>
            <a:ext cx="3528921" cy="562692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D44D1F-C989-4623-866D-B4300DBFCD83}"/>
              </a:ext>
            </a:extLst>
          </p:cNvPr>
          <p:cNvSpPr/>
          <p:nvPr/>
        </p:nvSpPr>
        <p:spPr>
          <a:xfrm>
            <a:off x="3921220" y="7610818"/>
            <a:ext cx="3528921" cy="692516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40">
            <a:extLst>
              <a:ext uri="{FF2B5EF4-FFF2-40B4-BE49-F238E27FC236}">
                <a16:creationId xmlns:a16="http://schemas.microsoft.com/office/drawing/2014/main" id="{764C0F30-5065-421C-B1E4-4FD9961FEC95}"/>
              </a:ext>
            </a:extLst>
          </p:cNvPr>
          <p:cNvSpPr txBox="1"/>
          <p:nvPr/>
        </p:nvSpPr>
        <p:spPr>
          <a:xfrm>
            <a:off x="3921220" y="7668611"/>
            <a:ext cx="35289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노후건축물 및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 비율이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A99647D-12FA-4FEF-A626-D06B4CEC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071" y="1871828"/>
            <a:ext cx="3528921" cy="5541161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02C622F-2DEB-4106-BA0B-BB1F865037B4}"/>
              </a:ext>
            </a:extLst>
          </p:cNvPr>
          <p:cNvSpPr/>
          <p:nvPr/>
        </p:nvSpPr>
        <p:spPr>
          <a:xfrm>
            <a:off x="7739596" y="7604697"/>
            <a:ext cx="3624697" cy="692517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40">
            <a:extLst>
              <a:ext uri="{FF2B5EF4-FFF2-40B4-BE49-F238E27FC236}">
                <a16:creationId xmlns:a16="http://schemas.microsoft.com/office/drawing/2014/main" id="{57FE3B5F-6BDC-43F7-9CD0-FAC64D799F27}"/>
              </a:ext>
            </a:extLst>
          </p:cNvPr>
          <p:cNvSpPr txBox="1"/>
          <p:nvPr/>
        </p:nvSpPr>
        <p:spPr>
          <a:xfrm>
            <a:off x="7687882" y="7668611"/>
            <a:ext cx="3797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저층건물로 구성되어 있음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EA6613-4376-4240-BA79-1316B2E28060}"/>
              </a:ext>
            </a:extLst>
          </p:cNvPr>
          <p:cNvSpPr/>
          <p:nvPr/>
        </p:nvSpPr>
        <p:spPr>
          <a:xfrm>
            <a:off x="8105953" y="1409700"/>
            <a:ext cx="2961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EC1F4B-736B-4F31-ADC8-817EDFF7E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239" y="1884290"/>
            <a:ext cx="2647816" cy="5541273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770571-8434-45C4-B26E-77C764D2DEA5}"/>
              </a:ext>
            </a:extLst>
          </p:cNvPr>
          <p:cNvSpPr/>
          <p:nvPr/>
        </p:nvSpPr>
        <p:spPr>
          <a:xfrm>
            <a:off x="11654215" y="7062956"/>
            <a:ext cx="1291740" cy="40011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A3273-EA6F-496F-AFF4-8B8198EE75D2}"/>
              </a:ext>
            </a:extLst>
          </p:cNvPr>
          <p:cNvSpPr txBox="1"/>
          <p:nvPr/>
        </p:nvSpPr>
        <p:spPr>
          <a:xfrm>
            <a:off x="12086481" y="7097522"/>
            <a:ext cx="83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7E4D1B7-7251-471D-B97C-848A4E9527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494" y="7111560"/>
            <a:ext cx="307777" cy="30777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0B61C75-1B21-4F02-BDAF-7BE0AD04863D}"/>
              </a:ext>
            </a:extLst>
          </p:cNvPr>
          <p:cNvSpPr txBox="1"/>
          <p:nvPr/>
        </p:nvSpPr>
        <p:spPr>
          <a:xfrm>
            <a:off x="11654215" y="1403163"/>
            <a:ext cx="2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유적지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83BF4F2-7FA2-4931-B76A-A840FE59EA23}"/>
              </a:ext>
            </a:extLst>
          </p:cNvPr>
          <p:cNvSpPr/>
          <p:nvPr/>
        </p:nvSpPr>
        <p:spPr>
          <a:xfrm rot="21208462">
            <a:off x="12352755" y="4429749"/>
            <a:ext cx="1567061" cy="1538662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43DAF44-E738-4D03-977C-0A49E592AC21}"/>
              </a:ext>
            </a:extLst>
          </p:cNvPr>
          <p:cNvSpPr/>
          <p:nvPr/>
        </p:nvSpPr>
        <p:spPr>
          <a:xfrm>
            <a:off x="14171083" y="3929456"/>
            <a:ext cx="1483653" cy="69475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172D84-13A9-40D0-A16E-F6790AF65361}"/>
              </a:ext>
            </a:extLst>
          </p:cNvPr>
          <p:cNvCxnSpPr>
            <a:cxnSpLocks/>
          </p:cNvCxnSpPr>
          <p:nvPr/>
        </p:nvCxnSpPr>
        <p:spPr>
          <a:xfrm flipH="1">
            <a:off x="13762297" y="4272369"/>
            <a:ext cx="408786" cy="174947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4534CF08-E6D7-48F9-8B62-DF598B6210B4}"/>
              </a:ext>
            </a:extLst>
          </p:cNvPr>
          <p:cNvSpPr txBox="1"/>
          <p:nvPr/>
        </p:nvSpPr>
        <p:spPr>
          <a:xfrm>
            <a:off x="14171083" y="3979981"/>
            <a:ext cx="14619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역사문화전경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보존지역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1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1" grpId="0"/>
      <p:bldP spid="20" grpId="0" animBg="1"/>
      <p:bldP spid="21" grpId="0"/>
      <p:bldP spid="29" grpId="0" animBg="1"/>
      <p:bldP spid="30" grpId="0"/>
      <p:bldP spid="34" grpId="0" animBg="1"/>
      <p:bldP spid="35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36B4F244-D80B-47AE-B928-F8127473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56" y="2071637"/>
            <a:ext cx="3372926" cy="5922737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E50D809-A13D-4188-ABEA-9C3F031B358C}"/>
              </a:ext>
            </a:extLst>
          </p:cNvPr>
          <p:cNvSpPr/>
          <p:nvPr/>
        </p:nvSpPr>
        <p:spPr>
          <a:xfrm>
            <a:off x="4814493" y="1991291"/>
            <a:ext cx="574256" cy="5147244"/>
          </a:xfrm>
          <a:custGeom>
            <a:avLst/>
            <a:gdLst>
              <a:gd name="connsiteX0" fmla="*/ 13648 w 859809"/>
              <a:gd name="connsiteY0" fmla="*/ 0 h 6502399"/>
              <a:gd name="connsiteX1" fmla="*/ 95534 w 859809"/>
              <a:gd name="connsiteY1" fmla="*/ 163773 h 6502399"/>
              <a:gd name="connsiteX2" fmla="*/ 163773 w 859809"/>
              <a:gd name="connsiteY2" fmla="*/ 245660 h 6502399"/>
              <a:gd name="connsiteX3" fmla="*/ 191069 w 859809"/>
              <a:gd name="connsiteY3" fmla="*/ 313899 h 6502399"/>
              <a:gd name="connsiteX4" fmla="*/ 218364 w 859809"/>
              <a:gd name="connsiteY4" fmla="*/ 368490 h 6502399"/>
              <a:gd name="connsiteX5" fmla="*/ 245660 w 859809"/>
              <a:gd name="connsiteY5" fmla="*/ 436729 h 6502399"/>
              <a:gd name="connsiteX6" fmla="*/ 272955 w 859809"/>
              <a:gd name="connsiteY6" fmla="*/ 477672 h 6502399"/>
              <a:gd name="connsiteX7" fmla="*/ 286603 w 859809"/>
              <a:gd name="connsiteY7" fmla="*/ 518615 h 6502399"/>
              <a:gd name="connsiteX8" fmla="*/ 341194 w 859809"/>
              <a:gd name="connsiteY8" fmla="*/ 627797 h 6502399"/>
              <a:gd name="connsiteX9" fmla="*/ 382137 w 859809"/>
              <a:gd name="connsiteY9" fmla="*/ 750627 h 6502399"/>
              <a:gd name="connsiteX10" fmla="*/ 409433 w 859809"/>
              <a:gd name="connsiteY10" fmla="*/ 873457 h 6502399"/>
              <a:gd name="connsiteX11" fmla="*/ 436728 w 859809"/>
              <a:gd name="connsiteY11" fmla="*/ 941696 h 6502399"/>
              <a:gd name="connsiteX12" fmla="*/ 450376 w 859809"/>
              <a:gd name="connsiteY12" fmla="*/ 982639 h 6502399"/>
              <a:gd name="connsiteX13" fmla="*/ 477672 w 859809"/>
              <a:gd name="connsiteY13" fmla="*/ 1023582 h 6502399"/>
              <a:gd name="connsiteX14" fmla="*/ 545910 w 859809"/>
              <a:gd name="connsiteY14" fmla="*/ 1119117 h 6502399"/>
              <a:gd name="connsiteX15" fmla="*/ 586854 w 859809"/>
              <a:gd name="connsiteY15" fmla="*/ 1296537 h 6502399"/>
              <a:gd name="connsiteX16" fmla="*/ 641445 w 859809"/>
              <a:gd name="connsiteY16" fmla="*/ 1405720 h 6502399"/>
              <a:gd name="connsiteX17" fmla="*/ 668740 w 859809"/>
              <a:gd name="connsiteY17" fmla="*/ 1473958 h 6502399"/>
              <a:gd name="connsiteX18" fmla="*/ 696036 w 859809"/>
              <a:gd name="connsiteY18" fmla="*/ 1624084 h 6502399"/>
              <a:gd name="connsiteX19" fmla="*/ 709684 w 859809"/>
              <a:gd name="connsiteY19" fmla="*/ 1733266 h 6502399"/>
              <a:gd name="connsiteX20" fmla="*/ 750627 w 859809"/>
              <a:gd name="connsiteY20" fmla="*/ 1869743 h 6502399"/>
              <a:gd name="connsiteX21" fmla="*/ 777922 w 859809"/>
              <a:gd name="connsiteY21" fmla="*/ 2033517 h 6502399"/>
              <a:gd name="connsiteX22" fmla="*/ 818866 w 859809"/>
              <a:gd name="connsiteY22" fmla="*/ 2169994 h 6502399"/>
              <a:gd name="connsiteX23" fmla="*/ 832513 w 859809"/>
              <a:gd name="connsiteY23" fmla="*/ 2374711 h 6502399"/>
              <a:gd name="connsiteX24" fmla="*/ 846161 w 859809"/>
              <a:gd name="connsiteY24" fmla="*/ 2415654 h 6502399"/>
              <a:gd name="connsiteX25" fmla="*/ 859809 w 859809"/>
              <a:gd name="connsiteY25" fmla="*/ 2634018 h 6502399"/>
              <a:gd name="connsiteX26" fmla="*/ 846161 w 859809"/>
              <a:gd name="connsiteY26" fmla="*/ 3411940 h 6502399"/>
              <a:gd name="connsiteX27" fmla="*/ 818866 w 859809"/>
              <a:gd name="connsiteY27" fmla="*/ 3548418 h 6502399"/>
              <a:gd name="connsiteX28" fmla="*/ 777922 w 859809"/>
              <a:gd name="connsiteY28" fmla="*/ 3603009 h 6502399"/>
              <a:gd name="connsiteX29" fmla="*/ 750627 w 859809"/>
              <a:gd name="connsiteY29" fmla="*/ 3684896 h 6502399"/>
              <a:gd name="connsiteX30" fmla="*/ 736979 w 859809"/>
              <a:gd name="connsiteY30" fmla="*/ 3725839 h 6502399"/>
              <a:gd name="connsiteX31" fmla="*/ 682388 w 859809"/>
              <a:gd name="connsiteY31" fmla="*/ 3821373 h 6502399"/>
              <a:gd name="connsiteX32" fmla="*/ 655093 w 859809"/>
              <a:gd name="connsiteY32" fmla="*/ 3903260 h 6502399"/>
              <a:gd name="connsiteX33" fmla="*/ 600501 w 859809"/>
              <a:gd name="connsiteY33" fmla="*/ 3985146 h 6502399"/>
              <a:gd name="connsiteX34" fmla="*/ 586854 w 859809"/>
              <a:gd name="connsiteY34" fmla="*/ 4026090 h 6502399"/>
              <a:gd name="connsiteX35" fmla="*/ 518615 w 859809"/>
              <a:gd name="connsiteY35" fmla="*/ 4107976 h 6502399"/>
              <a:gd name="connsiteX36" fmla="*/ 504967 w 859809"/>
              <a:gd name="connsiteY36" fmla="*/ 4148920 h 6502399"/>
              <a:gd name="connsiteX37" fmla="*/ 368490 w 859809"/>
              <a:gd name="connsiteY37" fmla="*/ 4271749 h 6502399"/>
              <a:gd name="connsiteX38" fmla="*/ 300251 w 859809"/>
              <a:gd name="connsiteY38" fmla="*/ 4380932 h 6502399"/>
              <a:gd name="connsiteX39" fmla="*/ 272955 w 859809"/>
              <a:gd name="connsiteY39" fmla="*/ 4462818 h 6502399"/>
              <a:gd name="connsiteX40" fmla="*/ 218364 w 859809"/>
              <a:gd name="connsiteY40" fmla="*/ 4572000 h 6502399"/>
              <a:gd name="connsiteX41" fmla="*/ 177421 w 859809"/>
              <a:gd name="connsiteY41" fmla="*/ 4681182 h 6502399"/>
              <a:gd name="connsiteX42" fmla="*/ 150125 w 859809"/>
              <a:gd name="connsiteY42" fmla="*/ 4763069 h 6502399"/>
              <a:gd name="connsiteX43" fmla="*/ 136478 w 859809"/>
              <a:gd name="connsiteY43" fmla="*/ 4804012 h 6502399"/>
              <a:gd name="connsiteX44" fmla="*/ 109182 w 859809"/>
              <a:gd name="connsiteY44" fmla="*/ 4844955 h 6502399"/>
              <a:gd name="connsiteX45" fmla="*/ 68239 w 859809"/>
              <a:gd name="connsiteY45" fmla="*/ 4967785 h 6502399"/>
              <a:gd name="connsiteX46" fmla="*/ 54591 w 859809"/>
              <a:gd name="connsiteY46" fmla="*/ 5008729 h 6502399"/>
              <a:gd name="connsiteX47" fmla="*/ 40943 w 859809"/>
              <a:gd name="connsiteY47" fmla="*/ 5049672 h 6502399"/>
              <a:gd name="connsiteX48" fmla="*/ 0 w 859809"/>
              <a:gd name="connsiteY48" fmla="*/ 5240740 h 6502399"/>
              <a:gd name="connsiteX49" fmla="*/ 13648 w 859809"/>
              <a:gd name="connsiteY49" fmla="*/ 5827594 h 6502399"/>
              <a:gd name="connsiteX50" fmla="*/ 27296 w 859809"/>
              <a:gd name="connsiteY50" fmla="*/ 5868537 h 6502399"/>
              <a:gd name="connsiteX51" fmla="*/ 136478 w 859809"/>
              <a:gd name="connsiteY51" fmla="*/ 5991367 h 6502399"/>
              <a:gd name="connsiteX52" fmla="*/ 163773 w 859809"/>
              <a:gd name="connsiteY52" fmla="*/ 6032311 h 6502399"/>
              <a:gd name="connsiteX53" fmla="*/ 300251 w 859809"/>
              <a:gd name="connsiteY53" fmla="*/ 6155140 h 6502399"/>
              <a:gd name="connsiteX54" fmla="*/ 354842 w 859809"/>
              <a:gd name="connsiteY54" fmla="*/ 6182436 h 6502399"/>
              <a:gd name="connsiteX55" fmla="*/ 436728 w 859809"/>
              <a:gd name="connsiteY55" fmla="*/ 6237027 h 6502399"/>
              <a:gd name="connsiteX56" fmla="*/ 477672 w 859809"/>
              <a:gd name="connsiteY56" fmla="*/ 6250675 h 6502399"/>
              <a:gd name="connsiteX57" fmla="*/ 559558 w 859809"/>
              <a:gd name="connsiteY57" fmla="*/ 6305266 h 6502399"/>
              <a:gd name="connsiteX58" fmla="*/ 682388 w 859809"/>
              <a:gd name="connsiteY58" fmla="*/ 6400800 h 6502399"/>
              <a:gd name="connsiteX59" fmla="*/ 764275 w 859809"/>
              <a:gd name="connsiteY59" fmla="*/ 6469039 h 6502399"/>
              <a:gd name="connsiteX60" fmla="*/ 805218 w 859809"/>
              <a:gd name="connsiteY60" fmla="*/ 6496334 h 6502399"/>
              <a:gd name="connsiteX61" fmla="*/ 764275 w 859809"/>
              <a:gd name="connsiteY61" fmla="*/ 6496334 h 6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859809" h="6502399">
                <a:moveTo>
                  <a:pt x="13648" y="0"/>
                </a:moveTo>
                <a:cubicBezTo>
                  <a:pt x="35848" y="66602"/>
                  <a:pt x="42620" y="110859"/>
                  <a:pt x="95534" y="163773"/>
                </a:cubicBezTo>
                <a:cubicBezTo>
                  <a:pt x="125718" y="193957"/>
                  <a:pt x="144772" y="207657"/>
                  <a:pt x="163773" y="245660"/>
                </a:cubicBezTo>
                <a:cubicBezTo>
                  <a:pt x="174729" y="267572"/>
                  <a:pt x="181119" y="291512"/>
                  <a:pt x="191069" y="313899"/>
                </a:cubicBezTo>
                <a:cubicBezTo>
                  <a:pt x="199332" y="332490"/>
                  <a:pt x="210101" y="349899"/>
                  <a:pt x="218364" y="368490"/>
                </a:cubicBezTo>
                <a:cubicBezTo>
                  <a:pt x="228314" y="390877"/>
                  <a:pt x="234704" y="414817"/>
                  <a:pt x="245660" y="436729"/>
                </a:cubicBezTo>
                <a:cubicBezTo>
                  <a:pt x="252995" y="451400"/>
                  <a:pt x="265620" y="463001"/>
                  <a:pt x="272955" y="477672"/>
                </a:cubicBezTo>
                <a:cubicBezTo>
                  <a:pt x="279389" y="490539"/>
                  <a:pt x="280650" y="505519"/>
                  <a:pt x="286603" y="518615"/>
                </a:cubicBezTo>
                <a:cubicBezTo>
                  <a:pt x="303441" y="555658"/>
                  <a:pt x="331325" y="588322"/>
                  <a:pt x="341194" y="627797"/>
                </a:cubicBezTo>
                <a:cubicBezTo>
                  <a:pt x="373900" y="758619"/>
                  <a:pt x="330745" y="596449"/>
                  <a:pt x="382137" y="750627"/>
                </a:cubicBezTo>
                <a:cubicBezTo>
                  <a:pt x="413642" y="845141"/>
                  <a:pt x="376981" y="765283"/>
                  <a:pt x="409433" y="873457"/>
                </a:cubicBezTo>
                <a:cubicBezTo>
                  <a:pt x="416473" y="896922"/>
                  <a:pt x="428126" y="918757"/>
                  <a:pt x="436728" y="941696"/>
                </a:cubicBezTo>
                <a:cubicBezTo>
                  <a:pt x="441779" y="955166"/>
                  <a:pt x="443942" y="969772"/>
                  <a:pt x="450376" y="982639"/>
                </a:cubicBezTo>
                <a:cubicBezTo>
                  <a:pt x="457712" y="997310"/>
                  <a:pt x="468573" y="1009934"/>
                  <a:pt x="477672" y="1023582"/>
                </a:cubicBezTo>
                <a:cubicBezTo>
                  <a:pt x="525527" y="1215014"/>
                  <a:pt x="441519" y="927734"/>
                  <a:pt x="545910" y="1119117"/>
                </a:cubicBezTo>
                <a:cubicBezTo>
                  <a:pt x="569021" y="1161487"/>
                  <a:pt x="571915" y="1246741"/>
                  <a:pt x="586854" y="1296537"/>
                </a:cubicBezTo>
                <a:cubicBezTo>
                  <a:pt x="622274" y="1414605"/>
                  <a:pt x="599198" y="1321226"/>
                  <a:pt x="641445" y="1405720"/>
                </a:cubicBezTo>
                <a:cubicBezTo>
                  <a:pt x="652401" y="1427632"/>
                  <a:pt x="660993" y="1450717"/>
                  <a:pt x="668740" y="1473958"/>
                </a:cubicBezTo>
                <a:cubicBezTo>
                  <a:pt x="684368" y="1520841"/>
                  <a:pt x="689721" y="1576721"/>
                  <a:pt x="696036" y="1624084"/>
                </a:cubicBezTo>
                <a:cubicBezTo>
                  <a:pt x="700883" y="1660439"/>
                  <a:pt x="701999" y="1697403"/>
                  <a:pt x="709684" y="1733266"/>
                </a:cubicBezTo>
                <a:cubicBezTo>
                  <a:pt x="752413" y="1932670"/>
                  <a:pt x="723806" y="1722227"/>
                  <a:pt x="750627" y="1869743"/>
                </a:cubicBezTo>
                <a:cubicBezTo>
                  <a:pt x="779108" y="2026387"/>
                  <a:pt x="749636" y="1906228"/>
                  <a:pt x="777922" y="2033517"/>
                </a:cubicBezTo>
                <a:cubicBezTo>
                  <a:pt x="791671" y="2095390"/>
                  <a:pt x="796187" y="2101959"/>
                  <a:pt x="818866" y="2169994"/>
                </a:cubicBezTo>
                <a:cubicBezTo>
                  <a:pt x="823415" y="2238233"/>
                  <a:pt x="824961" y="2306739"/>
                  <a:pt x="832513" y="2374711"/>
                </a:cubicBezTo>
                <a:cubicBezTo>
                  <a:pt x="834102" y="2389009"/>
                  <a:pt x="844655" y="2401347"/>
                  <a:pt x="846161" y="2415654"/>
                </a:cubicBezTo>
                <a:cubicBezTo>
                  <a:pt x="853796" y="2488183"/>
                  <a:pt x="855260" y="2561230"/>
                  <a:pt x="859809" y="2634018"/>
                </a:cubicBezTo>
                <a:cubicBezTo>
                  <a:pt x="855260" y="2893325"/>
                  <a:pt x="854390" y="3152723"/>
                  <a:pt x="846161" y="3411940"/>
                </a:cubicBezTo>
                <a:cubicBezTo>
                  <a:pt x="845929" y="3419254"/>
                  <a:pt x="828040" y="3530069"/>
                  <a:pt x="818866" y="3548418"/>
                </a:cubicBezTo>
                <a:cubicBezTo>
                  <a:pt x="808694" y="3568763"/>
                  <a:pt x="791570" y="3584812"/>
                  <a:pt x="777922" y="3603009"/>
                </a:cubicBezTo>
                <a:lnTo>
                  <a:pt x="750627" y="3684896"/>
                </a:lnTo>
                <a:cubicBezTo>
                  <a:pt x="746078" y="3698544"/>
                  <a:pt x="743412" y="3712972"/>
                  <a:pt x="736979" y="3725839"/>
                </a:cubicBezTo>
                <a:cubicBezTo>
                  <a:pt x="702349" y="3795101"/>
                  <a:pt x="720969" y="3763502"/>
                  <a:pt x="682388" y="3821373"/>
                </a:cubicBezTo>
                <a:cubicBezTo>
                  <a:pt x="673290" y="3848669"/>
                  <a:pt x="671053" y="3879320"/>
                  <a:pt x="655093" y="3903260"/>
                </a:cubicBezTo>
                <a:lnTo>
                  <a:pt x="600501" y="3985146"/>
                </a:lnTo>
                <a:cubicBezTo>
                  <a:pt x="595952" y="3998794"/>
                  <a:pt x="593288" y="4013223"/>
                  <a:pt x="586854" y="4026090"/>
                </a:cubicBezTo>
                <a:cubicBezTo>
                  <a:pt x="567855" y="4064089"/>
                  <a:pt x="548796" y="4077795"/>
                  <a:pt x="518615" y="4107976"/>
                </a:cubicBezTo>
                <a:cubicBezTo>
                  <a:pt x="514066" y="4121624"/>
                  <a:pt x="513799" y="4137564"/>
                  <a:pt x="504967" y="4148920"/>
                </a:cubicBezTo>
                <a:cubicBezTo>
                  <a:pt x="459248" y="4207702"/>
                  <a:pt x="423173" y="4230737"/>
                  <a:pt x="368490" y="4271749"/>
                </a:cubicBezTo>
                <a:cubicBezTo>
                  <a:pt x="336007" y="4369197"/>
                  <a:pt x="365134" y="4337676"/>
                  <a:pt x="300251" y="4380932"/>
                </a:cubicBezTo>
                <a:cubicBezTo>
                  <a:pt x="291152" y="4408227"/>
                  <a:pt x="285822" y="4437084"/>
                  <a:pt x="272955" y="4462818"/>
                </a:cubicBezTo>
                <a:cubicBezTo>
                  <a:pt x="254758" y="4499212"/>
                  <a:pt x="231232" y="4533398"/>
                  <a:pt x="218364" y="4572000"/>
                </a:cubicBezTo>
                <a:cubicBezTo>
                  <a:pt x="177800" y="4693690"/>
                  <a:pt x="242702" y="4501657"/>
                  <a:pt x="177421" y="4681182"/>
                </a:cubicBezTo>
                <a:cubicBezTo>
                  <a:pt x="167588" y="4708222"/>
                  <a:pt x="159223" y="4735773"/>
                  <a:pt x="150125" y="4763069"/>
                </a:cubicBezTo>
                <a:cubicBezTo>
                  <a:pt x="145576" y="4776717"/>
                  <a:pt x="144458" y="4792042"/>
                  <a:pt x="136478" y="4804012"/>
                </a:cubicBezTo>
                <a:lnTo>
                  <a:pt x="109182" y="4844955"/>
                </a:lnTo>
                <a:lnTo>
                  <a:pt x="68239" y="4967785"/>
                </a:lnTo>
                <a:lnTo>
                  <a:pt x="54591" y="5008729"/>
                </a:lnTo>
                <a:cubicBezTo>
                  <a:pt x="50042" y="5022377"/>
                  <a:pt x="43764" y="5035565"/>
                  <a:pt x="40943" y="5049672"/>
                </a:cubicBezTo>
                <a:cubicBezTo>
                  <a:pt x="9969" y="5204542"/>
                  <a:pt x="24900" y="5141141"/>
                  <a:pt x="0" y="5240740"/>
                </a:cubicBezTo>
                <a:cubicBezTo>
                  <a:pt x="4549" y="5436358"/>
                  <a:pt x="5148" y="5632108"/>
                  <a:pt x="13648" y="5827594"/>
                </a:cubicBezTo>
                <a:cubicBezTo>
                  <a:pt x="14273" y="5841966"/>
                  <a:pt x="20862" y="5855670"/>
                  <a:pt x="27296" y="5868537"/>
                </a:cubicBezTo>
                <a:cubicBezTo>
                  <a:pt x="67028" y="5948001"/>
                  <a:pt x="64114" y="5882817"/>
                  <a:pt x="136478" y="5991367"/>
                </a:cubicBezTo>
                <a:cubicBezTo>
                  <a:pt x="145576" y="6005015"/>
                  <a:pt x="152876" y="6020051"/>
                  <a:pt x="163773" y="6032311"/>
                </a:cubicBezTo>
                <a:cubicBezTo>
                  <a:pt x="200988" y="6074177"/>
                  <a:pt x="250580" y="6124095"/>
                  <a:pt x="300251" y="6155140"/>
                </a:cubicBezTo>
                <a:cubicBezTo>
                  <a:pt x="317503" y="6165923"/>
                  <a:pt x="337396" y="6171969"/>
                  <a:pt x="354842" y="6182436"/>
                </a:cubicBezTo>
                <a:cubicBezTo>
                  <a:pt x="382972" y="6199314"/>
                  <a:pt x="405606" y="6226653"/>
                  <a:pt x="436728" y="6237027"/>
                </a:cubicBezTo>
                <a:cubicBezTo>
                  <a:pt x="450376" y="6241576"/>
                  <a:pt x="465096" y="6243688"/>
                  <a:pt x="477672" y="6250675"/>
                </a:cubicBezTo>
                <a:cubicBezTo>
                  <a:pt x="506349" y="6266607"/>
                  <a:pt x="536361" y="6282070"/>
                  <a:pt x="559558" y="6305266"/>
                </a:cubicBezTo>
                <a:cubicBezTo>
                  <a:pt x="651617" y="6397324"/>
                  <a:pt x="604824" y="6374945"/>
                  <a:pt x="682388" y="6400800"/>
                </a:cubicBezTo>
                <a:cubicBezTo>
                  <a:pt x="725265" y="6465113"/>
                  <a:pt x="689686" y="6426416"/>
                  <a:pt x="764275" y="6469039"/>
                </a:cubicBezTo>
                <a:cubicBezTo>
                  <a:pt x="778516" y="6477177"/>
                  <a:pt x="805218" y="6479932"/>
                  <a:pt x="805218" y="6496334"/>
                </a:cubicBezTo>
                <a:cubicBezTo>
                  <a:pt x="805218" y="6509982"/>
                  <a:pt x="777923" y="6496334"/>
                  <a:pt x="764275" y="6496334"/>
                </a:cubicBezTo>
              </a:path>
            </a:pathLst>
          </a:cu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8229600" cy="96738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7200" y="343137"/>
            <a:ext cx="79021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도심녹지공간 확대 </a:t>
            </a:r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보행자동선 개선</a:t>
            </a:r>
            <a:endParaRPr lang="en-US" altLang="ko-KR" sz="36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3886200" y="8267700"/>
            <a:ext cx="4953000" cy="92996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3993717" y="8367560"/>
            <a:ext cx="4738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녹지 확대 및 시민공원 증설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사거리 부근 및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가로수 확대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BAA755-9EF2-4C21-9875-7EECF6F43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2038410"/>
            <a:ext cx="3372927" cy="590875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6EC17C1-73C0-4B1E-9DBA-7B6FBF52E46A}"/>
              </a:ext>
            </a:extLst>
          </p:cNvPr>
          <p:cNvSpPr/>
          <p:nvPr/>
        </p:nvSpPr>
        <p:spPr>
          <a:xfrm>
            <a:off x="11392734" y="2057428"/>
            <a:ext cx="1747648" cy="79370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FA5B1A14-F32B-4B94-AE9F-C93735E7D569}"/>
              </a:ext>
            </a:extLst>
          </p:cNvPr>
          <p:cNvSpPr txBox="1"/>
          <p:nvPr/>
        </p:nvSpPr>
        <p:spPr>
          <a:xfrm>
            <a:off x="9791758" y="1562100"/>
            <a:ext cx="33347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시각화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B9BB2E-2C95-4C03-AC0F-879DFDB4E768}"/>
              </a:ext>
            </a:extLst>
          </p:cNvPr>
          <p:cNvSpPr/>
          <p:nvPr/>
        </p:nvSpPr>
        <p:spPr>
          <a:xfrm>
            <a:off x="11553024" y="2133800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C0D9D16-6109-4509-8EEE-7A16F7A9402D}"/>
              </a:ext>
            </a:extLst>
          </p:cNvPr>
          <p:cNvSpPr/>
          <p:nvPr/>
        </p:nvSpPr>
        <p:spPr>
          <a:xfrm>
            <a:off x="11553024" y="2470310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1F8FD-5C56-41F9-9AD2-99B436AF49D1}"/>
              </a:ext>
            </a:extLst>
          </p:cNvPr>
          <p:cNvSpPr txBox="1"/>
          <p:nvPr/>
        </p:nvSpPr>
        <p:spPr>
          <a:xfrm>
            <a:off x="11842120" y="2117011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EE342-D99F-48C9-9054-9BEFAB3ECF1A}"/>
              </a:ext>
            </a:extLst>
          </p:cNvPr>
          <p:cNvSpPr txBox="1"/>
          <p:nvPr/>
        </p:nvSpPr>
        <p:spPr>
          <a:xfrm>
            <a:off x="11845396" y="2453260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AEA0DAA-7BB7-43D6-8928-1FB7FB1179E9}"/>
              </a:ext>
            </a:extLst>
          </p:cNvPr>
          <p:cNvSpPr/>
          <p:nvPr/>
        </p:nvSpPr>
        <p:spPr>
          <a:xfrm>
            <a:off x="10494521" y="6528433"/>
            <a:ext cx="2496547" cy="145061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4CC572F-4F7A-492D-B894-D234AA27B3EA}"/>
              </a:ext>
            </a:extLst>
          </p:cNvPr>
          <p:cNvCxnSpPr>
            <a:cxnSpLocks/>
          </p:cNvCxnSpPr>
          <p:nvPr/>
        </p:nvCxnSpPr>
        <p:spPr>
          <a:xfrm flipH="1">
            <a:off x="12867024" y="6122249"/>
            <a:ext cx="335703" cy="42351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4C836B0-93A1-44DD-A04E-A34220631D48}"/>
              </a:ext>
            </a:extLst>
          </p:cNvPr>
          <p:cNvSpPr/>
          <p:nvPr/>
        </p:nvSpPr>
        <p:spPr>
          <a:xfrm>
            <a:off x="13140382" y="5692623"/>
            <a:ext cx="3281796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41C110B9-1C6E-45E7-901A-1A805F0F2270}"/>
              </a:ext>
            </a:extLst>
          </p:cNvPr>
          <p:cNvSpPr txBox="1"/>
          <p:nvPr/>
        </p:nvSpPr>
        <p:spPr>
          <a:xfrm>
            <a:off x="13159432" y="5713002"/>
            <a:ext cx="32627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21B6FB6-D957-43C0-9B5B-668E74478897}"/>
              </a:ext>
            </a:extLst>
          </p:cNvPr>
          <p:cNvSpPr/>
          <p:nvPr/>
        </p:nvSpPr>
        <p:spPr>
          <a:xfrm>
            <a:off x="4743563" y="7335001"/>
            <a:ext cx="1408484" cy="710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8F03ADF-DE93-481F-AD6D-61226364898D}"/>
              </a:ext>
            </a:extLst>
          </p:cNvPr>
          <p:cNvSpPr/>
          <p:nvPr/>
        </p:nvSpPr>
        <p:spPr>
          <a:xfrm>
            <a:off x="4850886" y="7412426"/>
            <a:ext cx="257631" cy="24198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D8F899-22F0-4C7E-81A4-DCF1601F8D05}"/>
              </a:ext>
            </a:extLst>
          </p:cNvPr>
          <p:cNvSpPr txBox="1"/>
          <p:nvPr/>
        </p:nvSpPr>
        <p:spPr>
          <a:xfrm>
            <a:off x="5114917" y="7354544"/>
            <a:ext cx="103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FB78F21-F69B-4649-ACD2-16B650B46B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96" y="7712641"/>
            <a:ext cx="275417" cy="27541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D28E2EB-B394-455B-A99A-3B72CFE9F03E}"/>
              </a:ext>
            </a:extLst>
          </p:cNvPr>
          <p:cNvSpPr txBox="1"/>
          <p:nvPr/>
        </p:nvSpPr>
        <p:spPr>
          <a:xfrm>
            <a:off x="5118577" y="7667161"/>
            <a:ext cx="90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CF02C8-0310-438B-ABE1-EA5916A3D2AC}"/>
              </a:ext>
            </a:extLst>
          </p:cNvPr>
          <p:cNvSpPr txBox="1"/>
          <p:nvPr/>
        </p:nvSpPr>
        <p:spPr>
          <a:xfrm>
            <a:off x="5114917" y="1606005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A24196E-ECFC-4248-A761-200D2C618936}"/>
              </a:ext>
            </a:extLst>
          </p:cNvPr>
          <p:cNvCxnSpPr>
            <a:cxnSpLocks/>
            <a:stCxn id="3" idx="26"/>
          </p:cNvCxnSpPr>
          <p:nvPr/>
        </p:nvCxnSpPr>
        <p:spPr>
          <a:xfrm flipH="1">
            <a:off x="4755364" y="4692154"/>
            <a:ext cx="624270" cy="252548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01FA231-A70A-491C-8977-4826015BA7A9}"/>
              </a:ext>
            </a:extLst>
          </p:cNvPr>
          <p:cNvSpPr/>
          <p:nvPr/>
        </p:nvSpPr>
        <p:spPr>
          <a:xfrm>
            <a:off x="3657600" y="4914057"/>
            <a:ext cx="1155574" cy="48051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720ABAE-3D55-450A-8930-C9B1043A49F6}"/>
              </a:ext>
            </a:extLst>
          </p:cNvPr>
          <p:cNvSpPr txBox="1"/>
          <p:nvPr/>
        </p:nvSpPr>
        <p:spPr>
          <a:xfrm>
            <a:off x="3657600" y="4918262"/>
            <a:ext cx="11555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5A18817-1310-4DD3-956C-8D29F1664764}"/>
              </a:ext>
            </a:extLst>
          </p:cNvPr>
          <p:cNvSpPr/>
          <p:nvPr/>
        </p:nvSpPr>
        <p:spPr>
          <a:xfrm>
            <a:off x="9296400" y="8252136"/>
            <a:ext cx="4571999" cy="92996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9615C7-C7FE-4790-B292-95747C4E4F37}"/>
              </a:ext>
            </a:extLst>
          </p:cNvPr>
          <p:cNvSpPr txBox="1"/>
          <p:nvPr/>
        </p:nvSpPr>
        <p:spPr>
          <a:xfrm>
            <a:off x="9436485" y="8351613"/>
            <a:ext cx="4233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 보행자 네트워크 개선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시장부근 보행자 전용가로 증설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8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8" grpId="0" animBg="1"/>
      <p:bldP spid="91" grpId="0"/>
      <p:bldP spid="41" grpId="0" animBg="1"/>
      <p:bldP spid="43" grpId="0" animBg="1"/>
      <p:bldP spid="44" grpId="0"/>
      <p:bldP spid="38" grpId="0" animBg="1"/>
      <p:bldP spid="39" grpId="0"/>
      <p:bldP spid="59" grpId="0" animBg="1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9BFF850-73DC-4F73-B750-D2D596AE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2324100"/>
            <a:ext cx="5233988" cy="7086600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376A5CD-4A4E-491B-B682-C3F54A333B40}"/>
              </a:ext>
            </a:extLst>
          </p:cNvPr>
          <p:cNvSpPr/>
          <p:nvPr/>
        </p:nvSpPr>
        <p:spPr>
          <a:xfrm>
            <a:off x="2602706" y="5357796"/>
            <a:ext cx="1143000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0D763F6-B59D-40DA-9E63-6B0DC6EEDC9D}"/>
              </a:ext>
            </a:extLst>
          </p:cNvPr>
          <p:cNvCxnSpPr>
            <a:cxnSpLocks/>
          </p:cNvCxnSpPr>
          <p:nvPr/>
        </p:nvCxnSpPr>
        <p:spPr>
          <a:xfrm flipH="1">
            <a:off x="5105401" y="7406400"/>
            <a:ext cx="9667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CC0B704-1A13-48A7-812C-D4C7489D25D0}"/>
              </a:ext>
            </a:extLst>
          </p:cNvPr>
          <p:cNvSpPr/>
          <p:nvPr/>
        </p:nvSpPr>
        <p:spPr>
          <a:xfrm>
            <a:off x="6060930" y="7262988"/>
            <a:ext cx="3768870" cy="134374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Object 40">
            <a:extLst>
              <a:ext uri="{FF2B5EF4-FFF2-40B4-BE49-F238E27FC236}">
                <a16:creationId xmlns:a16="http://schemas.microsoft.com/office/drawing/2014/main" id="{275FCCBC-5806-4BCC-9911-D72909156F8B}"/>
              </a:ext>
            </a:extLst>
          </p:cNvPr>
          <p:cNvSpPr txBox="1"/>
          <p:nvPr/>
        </p:nvSpPr>
        <p:spPr>
          <a:xfrm>
            <a:off x="6142759" y="7396253"/>
            <a:ext cx="361647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구역에 비해 육거리시장의  부근 주차장이 적음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 부근은 교통량 및 유동인구가 높은 지역이기 때문에 주차장의 증설이 요구됨 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159E8E2-0FDA-4AFC-8FEB-FC3E9EBA4CE5}"/>
              </a:ext>
            </a:extLst>
          </p:cNvPr>
          <p:cNvCxnSpPr>
            <a:cxnSpLocks/>
          </p:cNvCxnSpPr>
          <p:nvPr/>
        </p:nvCxnSpPr>
        <p:spPr>
          <a:xfrm flipH="1">
            <a:off x="3581400" y="4519731"/>
            <a:ext cx="2830660" cy="838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587394D-C8D8-4365-91B6-4F7A230FC425}"/>
              </a:ext>
            </a:extLst>
          </p:cNvPr>
          <p:cNvSpPr/>
          <p:nvPr/>
        </p:nvSpPr>
        <p:spPr>
          <a:xfrm>
            <a:off x="6060930" y="4519731"/>
            <a:ext cx="3768870" cy="11571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Object 40">
            <a:extLst>
              <a:ext uri="{FF2B5EF4-FFF2-40B4-BE49-F238E27FC236}">
                <a16:creationId xmlns:a16="http://schemas.microsoft.com/office/drawing/2014/main" id="{38A1FAF0-029A-402C-AE34-F42F2CD3A525}"/>
              </a:ext>
            </a:extLst>
          </p:cNvPr>
          <p:cNvSpPr txBox="1"/>
          <p:nvPr/>
        </p:nvSpPr>
        <p:spPr>
          <a:xfrm>
            <a:off x="6217117" y="4590483"/>
            <a:ext cx="345649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거리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부근의 주차장 공급이 수요량에 비해 부족할 것으로 예상됨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1548273" y="1927982"/>
            <a:ext cx="3251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10719800" y="5082279"/>
            <a:ext cx="7387792" cy="205598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10982730" y="5227951"/>
            <a:ext cx="6723283" cy="166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부설주차장 야간개방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 및 장기주차 제한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밀집지역 쌈지주차장 확충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05941-3DAD-411E-BC27-BD2F7346E1F3}"/>
              </a:ext>
            </a:extLst>
          </p:cNvPr>
          <p:cNvCxnSpPr>
            <a:cxnSpLocks/>
          </p:cNvCxnSpPr>
          <p:nvPr/>
        </p:nvCxnSpPr>
        <p:spPr>
          <a:xfrm>
            <a:off x="9829800" y="4686300"/>
            <a:ext cx="879114" cy="682592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5AA978F-1113-44BC-8FDB-021B724F8A47}"/>
              </a:ext>
            </a:extLst>
          </p:cNvPr>
          <p:cNvCxnSpPr>
            <a:cxnSpLocks/>
          </p:cNvCxnSpPr>
          <p:nvPr/>
        </p:nvCxnSpPr>
        <p:spPr>
          <a:xfrm flipV="1">
            <a:off x="9759229" y="6819900"/>
            <a:ext cx="949685" cy="530306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0D9C23-E0DC-435A-9692-4E82E636FC38}"/>
              </a:ext>
            </a:extLst>
          </p:cNvPr>
          <p:cNvSpPr txBox="1"/>
          <p:nvPr/>
        </p:nvSpPr>
        <p:spPr>
          <a:xfrm>
            <a:off x="10982729" y="5227950"/>
            <a:ext cx="6723283" cy="166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부설주차장 야간개방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 및 장기주차 제한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밀집지역 쌈지주차장 확충 </a:t>
            </a:r>
            <a:r>
              <a:rPr lang="en-US" altLang="ko-KR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F22B5FA-CE89-4115-9DBB-6AD0546E19FD}"/>
              </a:ext>
            </a:extLst>
          </p:cNvPr>
          <p:cNvSpPr/>
          <p:nvPr/>
        </p:nvSpPr>
        <p:spPr>
          <a:xfrm>
            <a:off x="1524001" y="7138267"/>
            <a:ext cx="3581400" cy="15931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9" grpId="0" animBg="1"/>
      <p:bldP spid="70" grpId="0"/>
      <p:bldP spid="76" grpId="0" animBg="1"/>
      <p:bldP spid="77" grpId="0"/>
      <p:bldP spid="78" grpId="0" animBg="1"/>
      <p:bldP spid="91" grpId="0"/>
      <p:bldP spid="19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B059A1-ECB7-4A9A-9C4C-E68EEC48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8093752"/>
            <a:ext cx="4777342" cy="78354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EDDB7-7A12-4CA1-9046-C5D1B380A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9" r="12302"/>
          <a:stretch/>
        </p:blipFill>
        <p:spPr>
          <a:xfrm>
            <a:off x="3253343" y="2524415"/>
            <a:ext cx="3513804" cy="5477816"/>
          </a:xfrm>
          <a:prstGeom prst="roundRect">
            <a:avLst>
              <a:gd name="adj" fmla="val 7836"/>
            </a:avLst>
          </a:prstGeom>
          <a:ln w="571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FEB3BF-E8BF-44AC-8831-A7085983CEE5}"/>
              </a:ext>
            </a:extLst>
          </p:cNvPr>
          <p:cNvSpPr/>
          <p:nvPr/>
        </p:nvSpPr>
        <p:spPr>
          <a:xfrm>
            <a:off x="39937" y="9781743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세분류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토지피복지도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도엽번호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36706050)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환경공간정보서비스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(https://egis.me.go.kr/)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27471-A5CD-4F57-B9B1-5C0A7CA99263}"/>
              </a:ext>
            </a:extLst>
          </p:cNvPr>
          <p:cNvSpPr/>
          <p:nvPr/>
        </p:nvSpPr>
        <p:spPr>
          <a:xfrm>
            <a:off x="3253343" y="2094189"/>
            <a:ext cx="342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토지피복지도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세분류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90682A5-C3CC-48E0-A905-8102E2B2D494}"/>
              </a:ext>
            </a:extLst>
          </p:cNvPr>
          <p:cNvSpPr/>
          <p:nvPr/>
        </p:nvSpPr>
        <p:spPr>
          <a:xfrm>
            <a:off x="2667001" y="8415636"/>
            <a:ext cx="4777342" cy="4616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7CA215B-2E4E-485E-859F-217CE6D1382E}"/>
              </a:ext>
            </a:extLst>
          </p:cNvPr>
          <p:cNvCxnSpPr>
            <a:cxnSpLocks/>
          </p:cNvCxnSpPr>
          <p:nvPr/>
        </p:nvCxnSpPr>
        <p:spPr>
          <a:xfrm flipV="1">
            <a:off x="7427147" y="8078431"/>
            <a:ext cx="157678" cy="3372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F592AD-F44D-48BC-B50C-12A42B2A0068}"/>
              </a:ext>
            </a:extLst>
          </p:cNvPr>
          <p:cNvCxnSpPr>
            <a:cxnSpLocks/>
          </p:cNvCxnSpPr>
          <p:nvPr/>
        </p:nvCxnSpPr>
        <p:spPr>
          <a:xfrm flipH="1">
            <a:off x="7368143" y="8857515"/>
            <a:ext cx="304800" cy="197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08CAA37-14E5-483B-A82F-4E3212AC9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385" y="2592031"/>
            <a:ext cx="3071835" cy="152401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45CFC5B-153A-45CE-BDC5-8A6EC50B9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385" y="4116042"/>
            <a:ext cx="3071835" cy="105252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2431D8-7F96-4220-8804-C99ED332D027}"/>
              </a:ext>
            </a:extLst>
          </p:cNvPr>
          <p:cNvSpPr/>
          <p:nvPr/>
        </p:nvSpPr>
        <p:spPr>
          <a:xfrm>
            <a:off x="7749143" y="2096748"/>
            <a:ext cx="3212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추정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토지만 필터링</a:t>
            </a:r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74B3E2A-DD02-4FD6-B985-FB9CADA987D2}"/>
              </a:ext>
            </a:extLst>
          </p:cNvPr>
          <p:cNvSpPr/>
          <p:nvPr/>
        </p:nvSpPr>
        <p:spPr>
          <a:xfrm>
            <a:off x="7565461" y="8002231"/>
            <a:ext cx="3513804" cy="85528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40">
            <a:extLst>
              <a:ext uri="{FF2B5EF4-FFF2-40B4-BE49-F238E27FC236}">
                <a16:creationId xmlns:a16="http://schemas.microsoft.com/office/drawing/2014/main" id="{D4F21963-1A05-4337-A36F-8FCA63943B5C}"/>
              </a:ext>
            </a:extLst>
          </p:cNvPr>
          <p:cNvSpPr txBox="1"/>
          <p:nvPr/>
        </p:nvSpPr>
        <p:spPr>
          <a:xfrm>
            <a:off x="7565459" y="8177058"/>
            <a:ext cx="35138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경지정리가 안된 밭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기타초지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기타나지를</a:t>
            </a:r>
            <a:endParaRPr lang="en-US" altLang="ko-KR" sz="14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유휴부지로 추정하여 필터링 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en-US" sz="14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E62A6E3-2DB1-4B09-B59B-7627781F2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385" y="5168562"/>
            <a:ext cx="3071835" cy="2771795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830B6E04-1F1A-462D-BE98-81364A3DE189}"/>
              </a:ext>
            </a:extLst>
          </p:cNvPr>
          <p:cNvSpPr/>
          <p:nvPr/>
        </p:nvSpPr>
        <p:spPr>
          <a:xfrm rot="5400000">
            <a:off x="10984496" y="5033020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FA60396-6430-4D7D-B88B-A23204117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2813" y="2593747"/>
            <a:ext cx="2721910" cy="5346609"/>
          </a:xfrm>
          <a:prstGeom prst="rect">
            <a:avLst/>
          </a:prstGeom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3C604AC-8406-4838-AA73-33CF9709DECC}"/>
              </a:ext>
            </a:extLst>
          </p:cNvPr>
          <p:cNvSpPr/>
          <p:nvPr/>
        </p:nvSpPr>
        <p:spPr>
          <a:xfrm>
            <a:off x="11943458" y="5908366"/>
            <a:ext cx="2037907" cy="163666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BE24280-31ED-4403-8414-EB441219A78E}"/>
              </a:ext>
            </a:extLst>
          </p:cNvPr>
          <p:cNvCxnSpPr>
            <a:cxnSpLocks/>
          </p:cNvCxnSpPr>
          <p:nvPr/>
        </p:nvCxnSpPr>
        <p:spPr>
          <a:xfrm flipH="1" flipV="1">
            <a:off x="13897460" y="7481693"/>
            <a:ext cx="282489" cy="305654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B78BFE0-985A-40D6-87A6-BF115CE422BD}"/>
              </a:ext>
            </a:extLst>
          </p:cNvPr>
          <p:cNvSpPr/>
          <p:nvPr/>
        </p:nvSpPr>
        <p:spPr>
          <a:xfrm>
            <a:off x="14161209" y="7787347"/>
            <a:ext cx="2914650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Object 40">
            <a:extLst>
              <a:ext uri="{FF2B5EF4-FFF2-40B4-BE49-F238E27FC236}">
                <a16:creationId xmlns:a16="http://schemas.microsoft.com/office/drawing/2014/main" id="{21CBCB8C-5BE9-4B8A-9D5E-9C013E9E4EA2}"/>
              </a:ext>
            </a:extLst>
          </p:cNvPr>
          <p:cNvSpPr txBox="1"/>
          <p:nvPr/>
        </p:nvSpPr>
        <p:spPr>
          <a:xfrm>
            <a:off x="14180259" y="7807726"/>
            <a:ext cx="2895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　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FA4123B-2AC3-49D7-A6FA-0B8FD63245DD}"/>
              </a:ext>
            </a:extLst>
          </p:cNvPr>
          <p:cNvSpPr/>
          <p:nvPr/>
        </p:nvSpPr>
        <p:spPr>
          <a:xfrm>
            <a:off x="11943459" y="2896831"/>
            <a:ext cx="1876928" cy="2948682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3B49991-8C08-41A6-A42A-994B15767513}"/>
              </a:ext>
            </a:extLst>
          </p:cNvPr>
          <p:cNvCxnSpPr>
            <a:cxnSpLocks/>
          </p:cNvCxnSpPr>
          <p:nvPr/>
        </p:nvCxnSpPr>
        <p:spPr>
          <a:xfrm flipH="1">
            <a:off x="13758622" y="2524415"/>
            <a:ext cx="89292" cy="484174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4A71D02-4639-47BA-A7A0-72584FFD57D9}"/>
              </a:ext>
            </a:extLst>
          </p:cNvPr>
          <p:cNvSpPr/>
          <p:nvPr/>
        </p:nvSpPr>
        <p:spPr>
          <a:xfrm>
            <a:off x="13828863" y="2096758"/>
            <a:ext cx="3476620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40">
            <a:extLst>
              <a:ext uri="{FF2B5EF4-FFF2-40B4-BE49-F238E27FC236}">
                <a16:creationId xmlns:a16="http://schemas.microsoft.com/office/drawing/2014/main" id="{2C41B6C2-753D-4E87-9E10-4047A474F2B9}"/>
              </a:ext>
            </a:extLst>
          </p:cNvPr>
          <p:cNvSpPr txBox="1"/>
          <p:nvPr/>
        </p:nvSpPr>
        <p:spPr>
          <a:xfrm>
            <a:off x="13847913" y="2117137"/>
            <a:ext cx="34575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＆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　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99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9" grpId="0"/>
      <p:bldP spid="55" grpId="0" animBg="1"/>
      <p:bldP spid="56" grpId="0"/>
      <p:bldP spid="67" grpId="0" animBg="1"/>
      <p:bldP spid="73" grpId="0" animBg="1"/>
      <p:bldP spid="79" grpId="0" animBg="1"/>
      <p:bldP spid="80" grpId="0"/>
      <p:bldP spid="81" grpId="0" animBg="1"/>
      <p:bldP spid="83" grpId="0" animBg="1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943600" y="4543335"/>
            <a:ext cx="66294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1.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과제목표 설정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997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27471-A5CD-4F57-B9B1-5C0A7CA99263}"/>
              </a:ext>
            </a:extLst>
          </p:cNvPr>
          <p:cNvSpPr/>
          <p:nvPr/>
        </p:nvSpPr>
        <p:spPr>
          <a:xfrm>
            <a:off x="1255273" y="1945397"/>
            <a:ext cx="4971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지점 근접 주차장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필터링함수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2431D8-7F96-4220-8804-C99ED332D027}"/>
              </a:ext>
            </a:extLst>
          </p:cNvPr>
          <p:cNvSpPr/>
          <p:nvPr/>
        </p:nvSpPr>
        <p:spPr>
          <a:xfrm>
            <a:off x="7092147" y="1945397"/>
            <a:ext cx="9545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지도시각화 － 주차가능 대수로 아이콘 크기조절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클릭시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잔여대수 팝업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830B6E04-1F1A-462D-BE98-81364A3DE189}"/>
              </a:ext>
            </a:extLst>
          </p:cNvPr>
          <p:cNvSpPr/>
          <p:nvPr/>
        </p:nvSpPr>
        <p:spPr>
          <a:xfrm rot="5400000">
            <a:off x="11673739" y="5297391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CF1B99-5C27-4C2C-B1F5-B37403ED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49" y="2377203"/>
            <a:ext cx="4688050" cy="26138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1A70BC-CE47-4382-A12E-B5FAE6A4C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49" y="5524500"/>
            <a:ext cx="4688050" cy="97775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F55E4E-0355-4B43-9922-526BEE6A5C4B}"/>
              </a:ext>
            </a:extLst>
          </p:cNvPr>
          <p:cNvSpPr/>
          <p:nvPr/>
        </p:nvSpPr>
        <p:spPr>
          <a:xfrm>
            <a:off x="1307954" y="5067300"/>
            <a:ext cx="4777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중앙시장 근접 주차장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필터링（예시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）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B54DD0-F10A-4759-AF9D-A43352A6E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48" y="7048500"/>
            <a:ext cx="4688049" cy="19812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D394F6-8E0E-404E-949D-988890A56B9B}"/>
              </a:ext>
            </a:extLst>
          </p:cNvPr>
          <p:cNvSpPr/>
          <p:nvPr/>
        </p:nvSpPr>
        <p:spPr>
          <a:xfrm>
            <a:off x="1307954" y="6667500"/>
            <a:ext cx="4777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중앙시장 근접 주차장 목록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89378A-515E-4168-B50D-7F57107AB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187" y="2449204"/>
            <a:ext cx="4615245" cy="65804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F99F59-EE88-4312-BDBD-BBBFBA855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4087" y="2457154"/>
            <a:ext cx="4465806" cy="5715680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A67109-826B-4EBF-82E6-4E2F51432F7F}"/>
              </a:ext>
            </a:extLst>
          </p:cNvPr>
          <p:cNvSpPr/>
          <p:nvPr/>
        </p:nvSpPr>
        <p:spPr>
          <a:xfrm>
            <a:off x="12141201" y="8319960"/>
            <a:ext cx="4571999" cy="61487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974875-296D-496A-B25B-2A328845DEA3}"/>
              </a:ext>
            </a:extLst>
          </p:cNvPr>
          <p:cNvSpPr txBox="1"/>
          <p:nvPr/>
        </p:nvSpPr>
        <p:spPr>
          <a:xfrm>
            <a:off x="12310661" y="8427344"/>
            <a:ext cx="4233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원도심 주차공간 현황 서비스 제공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EDACBC06-77FC-4339-9C8D-A9C498B77AB9}"/>
              </a:ext>
            </a:extLst>
          </p:cNvPr>
          <p:cNvSpPr/>
          <p:nvPr/>
        </p:nvSpPr>
        <p:spPr>
          <a:xfrm rot="5400000">
            <a:off x="6334552" y="5297131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0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7" grpId="0" animBg="1"/>
      <p:bldP spid="43" grpId="0" animBg="1"/>
      <p:bldP spid="45" grpId="0"/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7600" y="4305300"/>
            <a:ext cx="10724252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7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000011" y="5703447"/>
            <a:ext cx="6457143" cy="35624"/>
            <a:chOff x="5923811" y="364847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3811" y="3648470"/>
              <a:ext cx="6457143" cy="35624"/>
            </a:xfrm>
            <a:prstGeom prst="rect">
              <a:avLst/>
            </a:prstGeom>
          </p:spPr>
        </p:pic>
      </p:grpSp>
      <p:sp>
        <p:nvSpPr>
          <p:cNvPr id="11" name="Object 13">
            <a:extLst>
              <a:ext uri="{FF2B5EF4-FFF2-40B4-BE49-F238E27FC236}">
                <a16:creationId xmlns:a16="http://schemas.microsoft.com/office/drawing/2014/main" id="{8BA78D70-1385-4D43-BAFA-1382FA163E99}"/>
              </a:ext>
            </a:extLst>
          </p:cNvPr>
          <p:cNvSpPr txBox="1"/>
          <p:nvPr/>
        </p:nvSpPr>
        <p:spPr>
          <a:xfrm>
            <a:off x="9601200" y="9715500"/>
            <a:ext cx="108804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B231C70-232D-4476-A074-0DB497F51B34}"/>
              </a:ext>
            </a:extLst>
          </p:cNvPr>
          <p:cNvSpPr/>
          <p:nvPr/>
        </p:nvSpPr>
        <p:spPr>
          <a:xfrm>
            <a:off x="762000" y="2857500"/>
            <a:ext cx="8229600" cy="3545857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61722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8B62F66-D9F0-40E5-B91F-2691F06B86C5}"/>
              </a:ext>
            </a:extLst>
          </p:cNvPr>
          <p:cNvSpPr txBox="1"/>
          <p:nvPr/>
        </p:nvSpPr>
        <p:spPr>
          <a:xfrm>
            <a:off x="-762000" y="9979223"/>
            <a:ext cx="451939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2030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경관기본계획 참고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C39CFBBF-6CDE-4861-BFC8-6CFE111E6BBC}"/>
              </a:ext>
            </a:extLst>
          </p:cNvPr>
          <p:cNvSpPr/>
          <p:nvPr/>
        </p:nvSpPr>
        <p:spPr>
          <a:xfrm>
            <a:off x="761999" y="2260706"/>
            <a:ext cx="8229600" cy="1141244"/>
          </a:xfrm>
          <a:prstGeom prst="round2SameRect">
            <a:avLst>
              <a:gd name="adj1" fmla="val 42916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50EF2-892F-4174-A343-2E7C6753A701}"/>
              </a:ext>
            </a:extLst>
          </p:cNvPr>
          <p:cNvSpPr txBox="1"/>
          <p:nvPr/>
        </p:nvSpPr>
        <p:spPr>
          <a:xfrm>
            <a:off x="2373154" y="2532936"/>
            <a:ext cx="500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으뜸되는 행복풍경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393BAA-3054-4AD7-BD5C-C605B2EA64F2}"/>
              </a:ext>
            </a:extLst>
          </p:cNvPr>
          <p:cNvSpPr txBox="1"/>
          <p:nvPr/>
        </p:nvSpPr>
        <p:spPr>
          <a:xfrm>
            <a:off x="969777" y="3401950"/>
            <a:ext cx="7951110" cy="276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청주시민의 테마가 느껴지는 매력적인 가로경관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자연과 인공이 조화를 이루며 이질적이지 않는 경관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주민참여 활성화 방안 마련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구〮신도심이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조화되는 지역경관을 통해 교류가 있는 경관 네트워크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자연경관과 어우러지는 인공시설물 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0BFB3B-619D-4C65-A1E6-3D3A4DE2BE88}"/>
              </a:ext>
            </a:extLst>
          </p:cNvPr>
          <p:cNvSpPr txBox="1"/>
          <p:nvPr/>
        </p:nvSpPr>
        <p:spPr>
          <a:xfrm>
            <a:off x="9296399" y="3549141"/>
            <a:ext cx="8229601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고인쇄박물관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문의문화재단 등 역사문화경관의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흥덕사지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부모산성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청주향교 등의 역사문화재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연접부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진입부의 정비를 통한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산재하고 있는 역사경관자원의 고유 이미지를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훼손되거나 낙후되어 있는 문화재 및 주변부의 경관 정비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직지문화에 대한 문화적 경관가치 향상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문화도시에 대한 정체성 부여를 위한 경관 거점 형성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철당간등의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주변부 건축물 및 가로경관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Object 40">
            <a:extLst>
              <a:ext uri="{FF2B5EF4-FFF2-40B4-BE49-F238E27FC236}">
                <a16:creationId xmlns:a16="http://schemas.microsoft.com/office/drawing/2014/main" id="{8ECC7B9B-BF1F-4762-B605-337F5D3CB52B}"/>
              </a:ext>
            </a:extLst>
          </p:cNvPr>
          <p:cNvSpPr txBox="1"/>
          <p:nvPr/>
        </p:nvSpPr>
        <p:spPr>
          <a:xfrm>
            <a:off x="564596" y="592604"/>
            <a:ext cx="5607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주요 도시재생 계획</a:t>
            </a:r>
            <a:endParaRPr lang="en-US" sz="3600" b="1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DB0692B-8172-4448-BE68-C34E4FD0856C}"/>
              </a:ext>
            </a:extLst>
          </p:cNvPr>
          <p:cNvSpPr/>
          <p:nvPr/>
        </p:nvSpPr>
        <p:spPr>
          <a:xfrm>
            <a:off x="5334000" y="8257469"/>
            <a:ext cx="7620000" cy="13716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0">
            <a:extLst>
              <a:ext uri="{FF2B5EF4-FFF2-40B4-BE49-F238E27FC236}">
                <a16:creationId xmlns:a16="http://schemas.microsoft.com/office/drawing/2014/main" id="{1A94023A-CFF0-4C97-8141-B0556721A753}"/>
              </a:ext>
            </a:extLst>
          </p:cNvPr>
          <p:cNvSpPr txBox="1"/>
          <p:nvPr/>
        </p:nvSpPr>
        <p:spPr>
          <a:xfrm>
            <a:off x="5333999" y="8404660"/>
            <a:ext cx="762000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청주시의 문화보존 </a:t>
            </a:r>
            <a:r>
              <a:rPr lang="en-US" altLang="ko-KR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&amp;</a:t>
            </a:r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 도심 〮 자연경관의 </a:t>
            </a:r>
            <a:endParaRPr lang="en-US" altLang="ko-KR" sz="3200" kern="0" spc="-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Medium" pitchFamily="34" charset="0"/>
            </a:endParaRPr>
          </a:p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조화를 중점으로 도시재생계획 수립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748747E9-6F0B-4241-A5E3-1D387C41493E}"/>
              </a:ext>
            </a:extLst>
          </p:cNvPr>
          <p:cNvSpPr/>
          <p:nvPr/>
        </p:nvSpPr>
        <p:spPr>
          <a:xfrm rot="10800000">
            <a:off x="8586418" y="7102580"/>
            <a:ext cx="984534" cy="81024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 w="76200">
            <a:solidFill>
              <a:srgbClr val="0015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D8A69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0BEB1-2564-4BEC-BFC2-A7BCCD64CF1E}"/>
              </a:ext>
            </a:extLst>
          </p:cNvPr>
          <p:cNvSpPr/>
          <p:nvPr/>
        </p:nvSpPr>
        <p:spPr>
          <a:xfrm>
            <a:off x="9165772" y="2857501"/>
            <a:ext cx="8229600" cy="3545856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89AF02E5-58D6-4ACF-8B37-A18F3B741C65}"/>
              </a:ext>
            </a:extLst>
          </p:cNvPr>
          <p:cNvSpPr/>
          <p:nvPr/>
        </p:nvSpPr>
        <p:spPr>
          <a:xfrm>
            <a:off x="9165771" y="2260706"/>
            <a:ext cx="8229600" cy="1141244"/>
          </a:xfrm>
          <a:prstGeom prst="round2SameRect">
            <a:avLst>
              <a:gd name="adj1" fmla="val 45459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E79398-E03E-4BCE-AE80-7A52D6E6AD24}"/>
              </a:ext>
            </a:extLst>
          </p:cNvPr>
          <p:cNvSpPr txBox="1"/>
          <p:nvPr/>
        </p:nvSpPr>
        <p:spPr>
          <a:xfrm>
            <a:off x="10776926" y="2532936"/>
            <a:ext cx="500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다채로운 문화풍경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14615-6E82-4D70-B554-A2C1854EB80C}"/>
              </a:ext>
            </a:extLst>
          </p:cNvPr>
          <p:cNvSpPr txBox="1"/>
          <p:nvPr/>
        </p:nvSpPr>
        <p:spPr>
          <a:xfrm>
            <a:off x="969777" y="3401950"/>
            <a:ext cx="7951110" cy="276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청주시민의 테마가 느껴지는 매력적인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가로경관 형성</a:t>
            </a:r>
            <a:endParaRPr lang="en-US" altLang="ko-KR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인공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이루며 이질적이지 않는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경관 형성</a:t>
            </a:r>
            <a:endParaRPr lang="en-US" altLang="ko-KR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주민참여 활성화 방안 마련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구〮신도심이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되는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지역경관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교류가 있는 경관 네트워크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자연경관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어우러지는 인공시설물 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74884C-A9DF-42FE-AF58-843D7FDED7EF}"/>
              </a:ext>
            </a:extLst>
          </p:cNvPr>
          <p:cNvSpPr txBox="1"/>
          <p:nvPr/>
        </p:nvSpPr>
        <p:spPr>
          <a:xfrm>
            <a:off x="9296398" y="3549141"/>
            <a:ext cx="8229601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고인쇄박물관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문의문화재단 등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역사문화경관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흥덕사지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부모산성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청주향교 등의 역사문화재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연접부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진입부의 정비를 통한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산재하고 있는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역사경관자원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고유 이미지를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훼손되거나 낙후되어 있는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 및 주변부의 경관 정비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직지문화에 대한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문화적 경관가치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문화도시에 대한 정체성 부여를 위한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경관 거점 형성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철당간등의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주변부 건축물 및 가로경관 관리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0D98D1-BC6E-4093-89BA-1C956FE66B58}"/>
              </a:ext>
            </a:extLst>
          </p:cNvPr>
          <p:cNvSpPr/>
          <p:nvPr/>
        </p:nvSpPr>
        <p:spPr>
          <a:xfrm>
            <a:off x="457200" y="1935014"/>
            <a:ext cx="17221200" cy="4792908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16239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1" grpId="0"/>
      <p:bldP spid="63" grpId="0" animBg="1"/>
      <p:bldP spid="64" grpId="0"/>
      <p:bldP spid="65" grpId="0" animBg="1"/>
      <p:bldP spid="24" grpId="0"/>
      <p:bldP spid="20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1004">
            <a:extLst>
              <a:ext uri="{FF2B5EF4-FFF2-40B4-BE49-F238E27FC236}">
                <a16:creationId xmlns:a16="http://schemas.microsoft.com/office/drawing/2014/main" id="{70DC7D1F-4BFE-480D-BF94-A8DFA510B177}"/>
              </a:ext>
            </a:extLst>
          </p:cNvPr>
          <p:cNvGrpSpPr/>
          <p:nvPr/>
        </p:nvGrpSpPr>
        <p:grpSpPr>
          <a:xfrm flipV="1">
            <a:off x="11826991" y="4255844"/>
            <a:ext cx="3916299" cy="1940718"/>
            <a:chOff x="13024100" y="7304421"/>
            <a:chExt cx="3916299" cy="1549206"/>
          </a:xfrm>
        </p:grpSpPr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65C9D89F-3770-4EC1-9F2B-D4DAB2BD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ound2SameRect">
              <a:avLst>
                <a:gd name="adj1" fmla="val 29755"/>
                <a:gd name="adj2" fmla="val 0"/>
              </a:avLst>
            </a:prstGeom>
          </p:spPr>
        </p:pic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C3F8763-A74E-400E-90F6-AAC6EDFE5499}"/>
              </a:ext>
            </a:extLst>
          </p:cNvPr>
          <p:cNvSpPr/>
          <p:nvPr/>
        </p:nvSpPr>
        <p:spPr>
          <a:xfrm>
            <a:off x="11826962" y="1881196"/>
            <a:ext cx="3916327" cy="4315366"/>
          </a:xfrm>
          <a:prstGeom prst="roundRect">
            <a:avLst/>
          </a:pr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1009" name="그룹 1009"/>
          <p:cNvGrpSpPr/>
          <p:nvPr/>
        </p:nvGrpSpPr>
        <p:grpSpPr>
          <a:xfrm rot="219316">
            <a:off x="12022080" y="6558637"/>
            <a:ext cx="2306222" cy="342745"/>
            <a:chOff x="5201830" y="6155712"/>
            <a:chExt cx="2306222" cy="3427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 cstate="print"/>
            <a:srcRect l="8223" t="-26346"/>
            <a:stretch/>
          </p:blipFill>
          <p:spPr>
            <a:xfrm rot="18960000">
              <a:off x="5201830" y="6155712"/>
              <a:ext cx="2306222" cy="342745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21A6F11-6A3D-4392-A08D-A9FDF2465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003" y="2080056"/>
            <a:ext cx="3292581" cy="2068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36890" y="2216524"/>
            <a:ext cx="3165931" cy="1931815"/>
            <a:chOff x="1910975" y="5191626"/>
            <a:chExt cx="3165931" cy="1931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0975" y="5191626"/>
              <a:ext cx="3165931" cy="19318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996814" y="4303355"/>
            <a:ext cx="35766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원도심 주민들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의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26989" y="4921415"/>
            <a:ext cx="39163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공공시설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상업지역 접근성이 좋고 주차공간이 확보되어 있으며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교통 및 보행이 쾌적한 도심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 flipV="1">
            <a:off x="2502145" y="4241687"/>
            <a:ext cx="3916299" cy="1940718"/>
            <a:chOff x="13024100" y="7304421"/>
            <a:chExt cx="3916299" cy="1549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ound2SameRect">
              <a:avLst>
                <a:gd name="adj1" fmla="val 29755"/>
                <a:gd name="adj2" fmla="val 0"/>
              </a:avLst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222436" y="4287778"/>
            <a:ext cx="24897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2145" y="4869260"/>
            <a:ext cx="39162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 문화보존 및 </a:t>
            </a:r>
            <a:endParaRPr lang="en-US" altLang="ko-KR" sz="2200" kern="0" spc="-1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Light" pitchFamily="34" charset="0"/>
            </a:endParaRPr>
          </a:p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도심</a:t>
            </a:r>
            <a:r>
              <a:rPr lang="ko-KR" altLang="en-US" sz="2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 〮 자연경관의 조화가 알맞게 어우러지는 도심</a:t>
            </a:r>
            <a:endParaRPr 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676538B-39A4-4459-B585-1396DD172AAF}"/>
              </a:ext>
            </a:extLst>
          </p:cNvPr>
          <p:cNvSpPr txBox="1"/>
          <p:nvPr/>
        </p:nvSpPr>
        <p:spPr>
          <a:xfrm>
            <a:off x="457200" y="570587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과제목표 설정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D546F1-DE47-4339-B9DA-6BB8DFE439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17" y="4211879"/>
            <a:ext cx="2688046" cy="268804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D0F7E31-BA47-4CF3-8052-3D020BD09D19}"/>
              </a:ext>
            </a:extLst>
          </p:cNvPr>
          <p:cNvCxnSpPr>
            <a:cxnSpLocks/>
          </p:cNvCxnSpPr>
          <p:nvPr/>
        </p:nvCxnSpPr>
        <p:spPr>
          <a:xfrm flipV="1">
            <a:off x="2834745" y="4090708"/>
            <a:ext cx="3159628" cy="25485"/>
          </a:xfrm>
          <a:prstGeom prst="line">
            <a:avLst/>
          </a:prstGeom>
          <a:ln w="7620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2BD512E-507B-4A77-8409-8ECF45B6CCCB}"/>
              </a:ext>
            </a:extLst>
          </p:cNvPr>
          <p:cNvSpPr/>
          <p:nvPr/>
        </p:nvSpPr>
        <p:spPr>
          <a:xfrm>
            <a:off x="5640630" y="7221698"/>
            <a:ext cx="7084771" cy="2688046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0"/>
          <p:cNvSpPr txBox="1"/>
          <p:nvPr/>
        </p:nvSpPr>
        <p:spPr>
          <a:xfrm>
            <a:off x="5825836" y="7387358"/>
            <a:ext cx="6764742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원도심이 </a:t>
            </a:r>
            <a:r>
              <a:rPr lang="ko-KR" altLang="en-US" sz="3600" kern="0" spc="-100" dirty="0" err="1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역사〮문화적</a:t>
            </a:r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원점</a:t>
            </a:r>
            <a:r>
              <a:rPr lang="en-US" altLang="ko-KR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</a:p>
          <a:p>
            <a:pPr algn="ctr"/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시민생활의 중심</a:t>
            </a:r>
            <a:r>
              <a:rPr lang="en-US" altLang="ko-KR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도시의 얼굴 </a:t>
            </a:r>
            <a:r>
              <a:rPr lang="ko-KR" altLang="en-US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역할을 할 수 있도록 활성화시키는 도시재생방안 제시</a:t>
            </a:r>
            <a:endParaRPr lang="en-US" altLang="ko-KR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9EFBAE5C-6F05-49ED-9909-DEB39433982C}"/>
              </a:ext>
            </a:extLst>
          </p:cNvPr>
          <p:cNvSpPr txBox="1"/>
          <p:nvPr/>
        </p:nvSpPr>
        <p:spPr>
          <a:xfrm>
            <a:off x="105901" y="9955166"/>
            <a:ext cx="633295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*“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활기찬 도심 만들기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설계와 재생의 원칙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-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포미어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4948B31-563E-4373-AD10-77F0F25224E5}"/>
              </a:ext>
            </a:extLst>
          </p:cNvPr>
          <p:cNvSpPr/>
          <p:nvPr/>
        </p:nvSpPr>
        <p:spPr>
          <a:xfrm>
            <a:off x="2502116" y="1867039"/>
            <a:ext cx="3916327" cy="4315366"/>
          </a:xfrm>
          <a:prstGeom prst="roundRect">
            <a:avLst/>
          </a:pr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52" name="그룹 1009">
            <a:extLst>
              <a:ext uri="{FF2B5EF4-FFF2-40B4-BE49-F238E27FC236}">
                <a16:creationId xmlns:a16="http://schemas.microsoft.com/office/drawing/2014/main" id="{56EE8FBF-BBBB-45A5-BD73-FC5E878A40A3}"/>
              </a:ext>
            </a:extLst>
          </p:cNvPr>
          <p:cNvGrpSpPr/>
          <p:nvPr/>
        </p:nvGrpSpPr>
        <p:grpSpPr>
          <a:xfrm rot="21380684" flipH="1">
            <a:off x="4047179" y="6538538"/>
            <a:ext cx="2306222" cy="342745"/>
            <a:chOff x="5201830" y="6155712"/>
            <a:chExt cx="2306222" cy="342745"/>
          </a:xfrm>
        </p:grpSpPr>
        <p:pic>
          <p:nvPicPr>
            <p:cNvPr id="53" name="Object 34">
              <a:extLst>
                <a:ext uri="{FF2B5EF4-FFF2-40B4-BE49-F238E27FC236}">
                  <a16:creationId xmlns:a16="http://schemas.microsoft.com/office/drawing/2014/main" id="{E91EC708-57B8-4F2E-BFFD-10C9BC3D5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8223" t="-26346"/>
            <a:stretch/>
          </p:blipFill>
          <p:spPr>
            <a:xfrm rot="18960000">
              <a:off x="5201830" y="6155712"/>
              <a:ext cx="2306222" cy="342745"/>
            </a:xfrm>
            <a:prstGeom prst="rect">
              <a:avLst/>
            </a:prstGeom>
          </p:spPr>
        </p:pic>
      </p:grpSp>
      <p:sp>
        <p:nvSpPr>
          <p:cNvPr id="54" name="Object 12">
            <a:extLst>
              <a:ext uri="{FF2B5EF4-FFF2-40B4-BE49-F238E27FC236}">
                <a16:creationId xmlns:a16="http://schemas.microsoft.com/office/drawing/2014/main" id="{FED79EFF-488F-46D3-BC9B-298ED54734D6}"/>
              </a:ext>
            </a:extLst>
          </p:cNvPr>
          <p:cNvSpPr txBox="1"/>
          <p:nvPr/>
        </p:nvSpPr>
        <p:spPr>
          <a:xfrm>
            <a:off x="15381468" y="4148339"/>
            <a:ext cx="4467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*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867400" y="4543335"/>
            <a:ext cx="6553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2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분석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28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32442-88EB-4D58-87A4-1DC62221F271}"/>
              </a:ext>
            </a:extLst>
          </p:cNvPr>
          <p:cNvGrpSpPr/>
          <p:nvPr/>
        </p:nvGrpSpPr>
        <p:grpSpPr>
          <a:xfrm>
            <a:off x="6110134" y="5312412"/>
            <a:ext cx="11628054" cy="4140336"/>
            <a:chOff x="6110134" y="5312412"/>
            <a:chExt cx="11628054" cy="41403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6956D91-42D0-4BDC-B25D-8BD2A58A7A95}"/>
                </a:ext>
              </a:extLst>
            </p:cNvPr>
            <p:cNvGrpSpPr/>
            <p:nvPr/>
          </p:nvGrpSpPr>
          <p:grpSpPr>
            <a:xfrm>
              <a:off x="6209110" y="5312412"/>
              <a:ext cx="11529078" cy="4098288"/>
              <a:chOff x="6209110" y="5312412"/>
              <a:chExt cx="11529078" cy="409828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09C8DCC-F1CE-4D3C-8E7F-377B9B85B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76" t="12199" b="5644"/>
              <a:stretch/>
            </p:blipFill>
            <p:spPr>
              <a:xfrm>
                <a:off x="6209110" y="5312412"/>
                <a:ext cx="11529078" cy="4098288"/>
              </a:xfrm>
              <a:prstGeom prst="rect">
                <a:avLst/>
              </a:prstGeom>
            </p:spPr>
          </p:pic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776C91E0-E2CE-404E-AE89-428AB7148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0" y="5790595"/>
                <a:ext cx="0" cy="288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53E6C333-2849-4017-8561-A65007B93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800" y="5774077"/>
                <a:ext cx="0" cy="2879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0913F67-C35E-4B78-9F36-478DB1275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5789327"/>
                <a:ext cx="32552" cy="2879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64EA6DC3-7449-4E2F-991E-9ADD3CA984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9000" y="5789327"/>
                <a:ext cx="0" cy="29110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949F66DE-97AB-4819-8C5C-B5888F4B3B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27586" y="5774077"/>
                <a:ext cx="7414" cy="2926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885C6B7-E682-4F40-B3C5-4AE72C03BE0E}"/>
                </a:ext>
              </a:extLst>
            </p:cNvPr>
            <p:cNvSpPr/>
            <p:nvPr/>
          </p:nvSpPr>
          <p:spPr>
            <a:xfrm rot="5400000">
              <a:off x="11422869" y="3970917"/>
              <a:ext cx="736668" cy="10226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2B61223-2FC5-4EB3-878C-284EB49B845A}"/>
                </a:ext>
              </a:extLst>
            </p:cNvPr>
            <p:cNvSpPr txBox="1"/>
            <p:nvPr/>
          </p:nvSpPr>
          <p:spPr>
            <a:xfrm>
              <a:off x="7474122" y="870681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2017</a:t>
              </a:r>
              <a:endParaRPr lang="ko-KR" altLang="en-US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1FE37CF-620A-4D35-8675-E7DF2C2BFB21}"/>
                </a:ext>
              </a:extLst>
            </p:cNvPr>
            <p:cNvSpPr txBox="1"/>
            <p:nvPr/>
          </p:nvSpPr>
          <p:spPr>
            <a:xfrm>
              <a:off x="9158942" y="871608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A9C9961-04FE-4337-8016-E852F475924A}"/>
                </a:ext>
              </a:extLst>
            </p:cNvPr>
            <p:cNvSpPr txBox="1"/>
            <p:nvPr/>
          </p:nvSpPr>
          <p:spPr>
            <a:xfrm>
              <a:off x="10672257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2017-1977-4F15-83E9-42EB1E3B7CAF}"/>
                </a:ext>
              </a:extLst>
            </p:cNvPr>
            <p:cNvSpPr txBox="1"/>
            <p:nvPr/>
          </p:nvSpPr>
          <p:spPr>
            <a:xfrm>
              <a:off x="12362805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497FAF8-938F-4102-86D4-771E7EE00D37}"/>
                </a:ext>
              </a:extLst>
            </p:cNvPr>
            <p:cNvSpPr txBox="1"/>
            <p:nvPr/>
          </p:nvSpPr>
          <p:spPr>
            <a:xfrm>
              <a:off x="13936769" y="8716079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9B9F59C-627D-4468-9AAE-438884C8531A}"/>
                </a:ext>
              </a:extLst>
            </p:cNvPr>
            <p:cNvSpPr txBox="1"/>
            <p:nvPr/>
          </p:nvSpPr>
          <p:spPr>
            <a:xfrm>
              <a:off x="15621589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54524FA-D694-477A-BB4D-454230D6235E}"/>
                </a:ext>
              </a:extLst>
            </p:cNvPr>
            <p:cNvSpPr/>
            <p:nvPr/>
          </p:nvSpPr>
          <p:spPr>
            <a:xfrm>
              <a:off x="6206223" y="5986439"/>
              <a:ext cx="384181" cy="2538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CADA68A-1022-473F-86D9-224E299B03B1}"/>
                </a:ext>
              </a:extLst>
            </p:cNvPr>
            <p:cNvSpPr txBox="1"/>
            <p:nvPr/>
          </p:nvSpPr>
          <p:spPr>
            <a:xfrm>
              <a:off x="6112573" y="613146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7000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F3D323-29C7-46CD-9206-97898EBCCCB2}"/>
                </a:ext>
              </a:extLst>
            </p:cNvPr>
            <p:cNvSpPr txBox="1"/>
            <p:nvPr/>
          </p:nvSpPr>
          <p:spPr>
            <a:xfrm>
              <a:off x="6120694" y="7032264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6500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CBF9538-D9CE-4B55-B35B-532E218B05C2}"/>
                </a:ext>
              </a:extLst>
            </p:cNvPr>
            <p:cNvSpPr txBox="1"/>
            <p:nvPr/>
          </p:nvSpPr>
          <p:spPr>
            <a:xfrm>
              <a:off x="6110134" y="79127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6000</a:t>
              </a:r>
              <a:endParaRPr lang="ko-KR" altLang="en-US" sz="14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513B3-E554-40D4-A231-FC80857B4CBA}"/>
              </a:ext>
            </a:extLst>
          </p:cNvPr>
          <p:cNvGrpSpPr/>
          <p:nvPr/>
        </p:nvGrpSpPr>
        <p:grpSpPr>
          <a:xfrm>
            <a:off x="6068687" y="712524"/>
            <a:ext cx="10923913" cy="4006395"/>
            <a:chOff x="6068687" y="712524"/>
            <a:chExt cx="10923913" cy="40063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73FC9BF-E906-4B9D-85A6-CE6E91F9DB81}"/>
                </a:ext>
              </a:extLst>
            </p:cNvPr>
            <p:cNvGrpSpPr/>
            <p:nvPr/>
          </p:nvGrpSpPr>
          <p:grpSpPr>
            <a:xfrm>
              <a:off x="6209110" y="712524"/>
              <a:ext cx="10783490" cy="3973776"/>
              <a:chOff x="6209110" y="712524"/>
              <a:chExt cx="10783490" cy="397377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C78862D-6DBB-439E-9369-DEC96601D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07" t="13459" r="4333" b="4922"/>
              <a:stretch/>
            </p:blipFill>
            <p:spPr>
              <a:xfrm>
                <a:off x="6209110" y="712524"/>
                <a:ext cx="10783490" cy="3973776"/>
              </a:xfrm>
              <a:prstGeom prst="rect">
                <a:avLst/>
              </a:prstGeom>
            </p:spPr>
          </p:pic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F7C61B7B-B80B-4C66-A074-840227703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0" y="1136904"/>
                <a:ext cx="0" cy="27824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3BC42F0-7D13-4B34-A213-B167633A7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9848" y="1142606"/>
                <a:ext cx="1514" cy="28028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547820F3-B86B-4D31-9D05-4E44C0D85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1203" y="1126673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6E831D66-5934-4811-9A66-E90037EA9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83676" y="1104900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13C1FA6A-0B36-4F9C-A50A-122B5C4F3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200" y="1136904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CFAB55A-64A7-4547-9976-2494142B774E}"/>
                </a:ext>
              </a:extLst>
            </p:cNvPr>
            <p:cNvSpPr/>
            <p:nvPr/>
          </p:nvSpPr>
          <p:spPr>
            <a:xfrm>
              <a:off x="6219157" y="1455941"/>
              <a:ext cx="384181" cy="2538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3EF4A0F-71E0-4870-80D2-67F96A1F44E7}"/>
                </a:ext>
              </a:extLst>
            </p:cNvPr>
            <p:cNvSpPr txBox="1"/>
            <p:nvPr/>
          </p:nvSpPr>
          <p:spPr>
            <a:xfrm>
              <a:off x="6086132" y="163339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13500</a:t>
              </a:r>
              <a:endParaRPr lang="ko-KR" altLang="en-US" sz="1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ACD8DB7-18E3-47F0-9E6F-F76F4A4082BB}"/>
                </a:ext>
              </a:extLst>
            </p:cNvPr>
            <p:cNvSpPr txBox="1"/>
            <p:nvPr/>
          </p:nvSpPr>
          <p:spPr>
            <a:xfrm>
              <a:off x="6068687" y="2365244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13000</a:t>
              </a:r>
              <a:endParaRPr lang="ko-KR" altLang="en-US" sz="14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C0F32F-FE18-4326-8E34-3E19FD26B1BA}"/>
                </a:ext>
              </a:extLst>
            </p:cNvPr>
            <p:cNvSpPr txBox="1"/>
            <p:nvPr/>
          </p:nvSpPr>
          <p:spPr>
            <a:xfrm>
              <a:off x="6096000" y="3105853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12500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5980E3D-87D4-471A-A171-42AFF84DA634}"/>
                </a:ext>
              </a:extLst>
            </p:cNvPr>
            <p:cNvSpPr/>
            <p:nvPr/>
          </p:nvSpPr>
          <p:spPr>
            <a:xfrm rot="5400000">
              <a:off x="11455421" y="-762912"/>
              <a:ext cx="736668" cy="10226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236B04-9612-42A3-BA57-8A0A7A15E96D}"/>
                </a:ext>
              </a:extLst>
            </p:cNvPr>
            <p:cNvSpPr txBox="1"/>
            <p:nvPr/>
          </p:nvSpPr>
          <p:spPr>
            <a:xfrm>
              <a:off x="7506674" y="397298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2017</a:t>
              </a:r>
              <a:endParaRPr lang="ko-KR" altLang="en-US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BA2E7C-19C4-4A0A-A6F7-9F2333AB5087}"/>
                </a:ext>
              </a:extLst>
            </p:cNvPr>
            <p:cNvSpPr txBox="1"/>
            <p:nvPr/>
          </p:nvSpPr>
          <p:spPr>
            <a:xfrm>
              <a:off x="9191494" y="398225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6883C98-8CBA-4CC3-8BD9-A4F771595618}"/>
                </a:ext>
              </a:extLst>
            </p:cNvPr>
            <p:cNvSpPr txBox="1"/>
            <p:nvPr/>
          </p:nvSpPr>
          <p:spPr>
            <a:xfrm>
              <a:off x="10704809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774B95A-11C4-46FE-965B-4B9173E36BEA}"/>
                </a:ext>
              </a:extLst>
            </p:cNvPr>
            <p:cNvSpPr txBox="1"/>
            <p:nvPr/>
          </p:nvSpPr>
          <p:spPr>
            <a:xfrm>
              <a:off x="12395357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D28962C-BE2B-416F-B4E5-77FDDAFC0CFD}"/>
                </a:ext>
              </a:extLst>
            </p:cNvPr>
            <p:cNvSpPr txBox="1"/>
            <p:nvPr/>
          </p:nvSpPr>
          <p:spPr>
            <a:xfrm>
              <a:off x="13969321" y="398225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8B1CD9-1258-4238-9087-9D7E03FEF2AC}"/>
                </a:ext>
              </a:extLst>
            </p:cNvPr>
            <p:cNvSpPr txBox="1"/>
            <p:nvPr/>
          </p:nvSpPr>
          <p:spPr>
            <a:xfrm>
              <a:off x="15654141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4" y="2472404"/>
            <a:ext cx="4285116" cy="63614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2209800" y="571500"/>
            <a:ext cx="4038600" cy="2743200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7912707"/>
            <a:ext cx="4198276" cy="1743341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173296" y="5083685"/>
            <a:ext cx="28295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구역 </a:t>
            </a:r>
            <a:endParaRPr lang="en-US" altLang="ko-KR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8763000" y="605394"/>
            <a:ext cx="72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포함구역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982200" y="5235614"/>
            <a:ext cx="418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302CD-0716-41A9-BF0D-028803197C65}"/>
              </a:ext>
            </a:extLst>
          </p:cNvPr>
          <p:cNvSpPr/>
          <p:nvPr/>
        </p:nvSpPr>
        <p:spPr>
          <a:xfrm>
            <a:off x="10119437" y="1136904"/>
            <a:ext cx="675441" cy="28085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A8B9C-CA71-4C3A-888A-4006CD1D78FB}"/>
              </a:ext>
            </a:extLst>
          </p:cNvPr>
          <p:cNvSpPr/>
          <p:nvPr/>
        </p:nvSpPr>
        <p:spPr>
          <a:xfrm>
            <a:off x="13076998" y="1115655"/>
            <a:ext cx="675441" cy="283397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941A6-F1AE-4506-8A52-41F30080D467}"/>
              </a:ext>
            </a:extLst>
          </p:cNvPr>
          <p:cNvSpPr/>
          <p:nvPr/>
        </p:nvSpPr>
        <p:spPr>
          <a:xfrm>
            <a:off x="10096373" y="5790595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488D3-2878-495D-808A-4FDF43CADE2F}"/>
              </a:ext>
            </a:extLst>
          </p:cNvPr>
          <p:cNvSpPr/>
          <p:nvPr/>
        </p:nvSpPr>
        <p:spPr>
          <a:xfrm>
            <a:off x="13076077" y="5796244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AEAE3-1C49-461C-81C7-AFEF504F5587}"/>
              </a:ext>
            </a:extLst>
          </p:cNvPr>
          <p:cNvCxnSpPr>
            <a:cxnSpLocks/>
          </p:cNvCxnSpPr>
          <p:nvPr/>
        </p:nvCxnSpPr>
        <p:spPr>
          <a:xfrm>
            <a:off x="7077202" y="2874155"/>
            <a:ext cx="2857020" cy="9505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ED0E6-F0AB-4A84-B55B-8F2708B35FE3}"/>
              </a:ext>
            </a:extLst>
          </p:cNvPr>
          <p:cNvCxnSpPr>
            <a:cxnSpLocks/>
          </p:cNvCxnSpPr>
          <p:nvPr/>
        </p:nvCxnSpPr>
        <p:spPr>
          <a:xfrm>
            <a:off x="13826368" y="1585048"/>
            <a:ext cx="2541693" cy="6628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FDF04-63F7-4BFD-8A11-25154375C967}"/>
              </a:ext>
            </a:extLst>
          </p:cNvPr>
          <p:cNvCxnSpPr>
            <a:cxnSpLocks/>
          </p:cNvCxnSpPr>
          <p:nvPr/>
        </p:nvCxnSpPr>
        <p:spPr>
          <a:xfrm>
            <a:off x="7127940" y="7607682"/>
            <a:ext cx="2860228" cy="8066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60E6C42-B82E-4432-9FC1-F820D8E9E73E}"/>
              </a:ext>
            </a:extLst>
          </p:cNvPr>
          <p:cNvCxnSpPr>
            <a:cxnSpLocks/>
          </p:cNvCxnSpPr>
          <p:nvPr/>
        </p:nvCxnSpPr>
        <p:spPr>
          <a:xfrm>
            <a:off x="13689047" y="6675929"/>
            <a:ext cx="2679014" cy="490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CB29C8-15C3-494A-BFF9-059E16079880}"/>
              </a:ext>
            </a:extLst>
          </p:cNvPr>
          <p:cNvCxnSpPr>
            <a:cxnSpLocks/>
          </p:cNvCxnSpPr>
          <p:nvPr/>
        </p:nvCxnSpPr>
        <p:spPr>
          <a:xfrm>
            <a:off x="10872058" y="2729388"/>
            <a:ext cx="2204019" cy="276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4399CA-E8A5-4A09-8ABF-241FDD0BBABC}"/>
              </a:ext>
            </a:extLst>
          </p:cNvPr>
          <p:cNvSpPr/>
          <p:nvPr/>
        </p:nvSpPr>
        <p:spPr>
          <a:xfrm>
            <a:off x="-99633" y="9941854"/>
            <a:ext cx="11910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원도심 구역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원도심구역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30B1D27-598E-42B4-985A-F16EFE030062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2">
            <a:extLst>
              <a:ext uri="{FF2B5EF4-FFF2-40B4-BE49-F238E27FC236}">
                <a16:creationId xmlns:a16="http://schemas.microsoft.com/office/drawing/2014/main" id="{7D5C41C6-BEB9-4A70-B8EB-EBB876283B92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55C5A6E-8803-4C23-831E-28BC322C88F6}"/>
              </a:ext>
            </a:extLst>
          </p:cNvPr>
          <p:cNvSpPr/>
          <p:nvPr/>
        </p:nvSpPr>
        <p:spPr>
          <a:xfrm>
            <a:off x="46437" y="9397223"/>
            <a:ext cx="42237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22.청주시_주민등록인구현황.csv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3E22B5C-2A2C-45DE-82A3-54D411E2CF52}"/>
              </a:ext>
            </a:extLst>
          </p:cNvPr>
          <p:cNvCxnSpPr>
            <a:cxnSpLocks/>
          </p:cNvCxnSpPr>
          <p:nvPr/>
        </p:nvCxnSpPr>
        <p:spPr>
          <a:xfrm>
            <a:off x="10746815" y="6976037"/>
            <a:ext cx="2294019" cy="614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60" grpId="0"/>
      <p:bldP spid="16" grpId="0" animBg="1"/>
      <p:bldP spid="39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943911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722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0" y="9969262"/>
            <a:ext cx="7050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거주인구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633EF0-C63B-4FDD-AF64-99600A9B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1" y="2981859"/>
            <a:ext cx="2295582" cy="5636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46D12-D047-4FE6-AA6B-94A34F95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537" y="2981859"/>
            <a:ext cx="2112104" cy="5636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55690-88E6-46FF-A4FA-9846CC9E3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981858"/>
            <a:ext cx="2080436" cy="563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D511A0-ED34-4587-A51B-6B96EA58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010" y="2981859"/>
            <a:ext cx="2060750" cy="5636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A8761-B9C7-4E33-AD2E-15CA477B1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004" y="2981858"/>
            <a:ext cx="2075356" cy="56366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1207D7-9021-4832-A2A7-E38ACA3C706B}"/>
              </a:ext>
            </a:extLst>
          </p:cNvPr>
          <p:cNvSpPr/>
          <p:nvPr/>
        </p:nvSpPr>
        <p:spPr>
          <a:xfrm>
            <a:off x="3083591" y="5905500"/>
            <a:ext cx="1793582" cy="2590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8E82B2-0D0E-4295-BF86-2B8FC25C9AB3}"/>
              </a:ext>
            </a:extLst>
          </p:cNvPr>
          <p:cNvSpPr/>
          <p:nvPr/>
        </p:nvSpPr>
        <p:spPr>
          <a:xfrm>
            <a:off x="2819400" y="9122113"/>
            <a:ext cx="2323367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ABC19-9E39-4B05-9606-81BF9CDA5254}"/>
              </a:ext>
            </a:extLst>
          </p:cNvPr>
          <p:cNvSpPr txBox="1"/>
          <p:nvPr/>
        </p:nvSpPr>
        <p:spPr>
          <a:xfrm>
            <a:off x="2803805" y="9166871"/>
            <a:ext cx="230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BB7EF6-38FB-40AC-8E85-4E5747E4E337}"/>
              </a:ext>
            </a:extLst>
          </p:cNvPr>
          <p:cNvSpPr/>
          <p:nvPr/>
        </p:nvSpPr>
        <p:spPr>
          <a:xfrm>
            <a:off x="7919617" y="9121454"/>
            <a:ext cx="22963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CA59B3-225E-4A0A-AA84-8404B4D1744D}"/>
              </a:ext>
            </a:extLst>
          </p:cNvPr>
          <p:cNvSpPr txBox="1"/>
          <p:nvPr/>
        </p:nvSpPr>
        <p:spPr>
          <a:xfrm>
            <a:off x="7991383" y="9166212"/>
            <a:ext cx="214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B9A0801-27B1-416D-A6E2-9BD4FA71A906}"/>
              </a:ext>
            </a:extLst>
          </p:cNvPr>
          <p:cNvSpPr/>
          <p:nvPr/>
        </p:nvSpPr>
        <p:spPr>
          <a:xfrm>
            <a:off x="8278934" y="3110788"/>
            <a:ext cx="1606127" cy="240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24825" y="1657655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2667000" y="2313021"/>
            <a:ext cx="83627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거주인구 </a:t>
            </a:r>
            <a:r>
              <a:rPr lang="en-US" altLang="ko-KR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3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3F39B8-A1AA-4E45-B2B1-819DEFB90209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8100E1E8-5663-495B-A8D8-3842CD9D1F6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BB018C-8C00-499A-8B54-F5D1ACF17B19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0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8" grpId="0" animBg="1"/>
      <p:bldP spid="50" grpId="0"/>
      <p:bldP spid="51" grpId="0" animBg="1"/>
      <p:bldP spid="54" grpId="0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84BB706-0C7E-48E5-BA01-C9B3953DB424}"/>
              </a:ext>
            </a:extLst>
          </p:cNvPr>
          <p:cNvGrpSpPr/>
          <p:nvPr/>
        </p:nvGrpSpPr>
        <p:grpSpPr>
          <a:xfrm>
            <a:off x="6757763" y="5356793"/>
            <a:ext cx="10387237" cy="3341933"/>
            <a:chOff x="6757763" y="5356793"/>
            <a:chExt cx="10387237" cy="33419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12A3805-A8A0-4A43-B0C9-7F98F9125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23" t="12957" r="2937" b="12808"/>
            <a:stretch/>
          </p:blipFill>
          <p:spPr>
            <a:xfrm>
              <a:off x="6811163" y="5356793"/>
              <a:ext cx="10333837" cy="3167783"/>
            </a:xfrm>
            <a:prstGeom prst="rect">
              <a:avLst/>
            </a:prstGeom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C6E3F3B-D699-451D-A2C1-7BD96345A872}"/>
                </a:ext>
              </a:extLst>
            </p:cNvPr>
            <p:cNvSpPr/>
            <p:nvPr/>
          </p:nvSpPr>
          <p:spPr>
            <a:xfrm rot="5400000">
              <a:off x="11789082" y="3450225"/>
              <a:ext cx="307778" cy="10111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3D74C1E-D701-4494-9988-940899315458}"/>
                </a:ext>
              </a:extLst>
            </p:cNvPr>
            <p:cNvSpPr txBox="1"/>
            <p:nvPr/>
          </p:nvSpPr>
          <p:spPr>
            <a:xfrm>
              <a:off x="8557423" y="835194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ADC0B6-262C-4B9C-9CEA-ACEE007210AB}"/>
                </a:ext>
              </a:extLst>
            </p:cNvPr>
            <p:cNvSpPr txBox="1"/>
            <p:nvPr/>
          </p:nvSpPr>
          <p:spPr>
            <a:xfrm>
              <a:off x="10135578" y="836342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E71DBB-AD67-4331-A2F1-5015F698EEEA}"/>
                </a:ext>
              </a:extLst>
            </p:cNvPr>
            <p:cNvSpPr txBox="1"/>
            <p:nvPr/>
          </p:nvSpPr>
          <p:spPr>
            <a:xfrm>
              <a:off x="11800816" y="836342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AE8601D-B122-4494-9E54-96631412F44B}"/>
                </a:ext>
              </a:extLst>
            </p:cNvPr>
            <p:cNvSpPr txBox="1"/>
            <p:nvPr/>
          </p:nvSpPr>
          <p:spPr>
            <a:xfrm>
              <a:off x="13422860" y="83639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534643-C1AD-4A5C-9286-E5C53679DC14}"/>
                </a:ext>
              </a:extLst>
            </p:cNvPr>
            <p:cNvSpPr txBox="1"/>
            <p:nvPr/>
          </p:nvSpPr>
          <p:spPr>
            <a:xfrm>
              <a:off x="15007094" y="836072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77A3D2E-77A3-4C58-A9C9-D7E966791FFC}"/>
                </a:ext>
              </a:extLst>
            </p:cNvPr>
            <p:cNvSpPr/>
            <p:nvPr/>
          </p:nvSpPr>
          <p:spPr>
            <a:xfrm>
              <a:off x="6889341" y="5793339"/>
              <a:ext cx="291665" cy="2905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588ED5-B40C-46AF-B434-DB0FD8EF6992}"/>
                </a:ext>
              </a:extLst>
            </p:cNvPr>
            <p:cNvSpPr txBox="1"/>
            <p:nvPr/>
          </p:nvSpPr>
          <p:spPr>
            <a:xfrm>
              <a:off x="6841993" y="751582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3943319-2BB7-4F86-96DA-234057B4BEC5}"/>
                </a:ext>
              </a:extLst>
            </p:cNvPr>
            <p:cNvSpPr txBox="1"/>
            <p:nvPr/>
          </p:nvSpPr>
          <p:spPr>
            <a:xfrm>
              <a:off x="6757763" y="786008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64.5</a:t>
              </a:r>
              <a:endParaRPr lang="ko-KR" altLang="en-US" sz="14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D483C7A-AF08-4546-972E-BAF02B11044A}"/>
                </a:ext>
              </a:extLst>
            </p:cNvPr>
            <p:cNvSpPr txBox="1"/>
            <p:nvPr/>
          </p:nvSpPr>
          <p:spPr>
            <a:xfrm>
              <a:off x="6766869" y="583000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67.5</a:t>
              </a:r>
              <a:endParaRPr lang="ko-KR" altLang="en-US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52545CF-D41D-4B7A-AA28-203EE8F1339A}"/>
                </a:ext>
              </a:extLst>
            </p:cNvPr>
            <p:cNvSpPr txBox="1"/>
            <p:nvPr/>
          </p:nvSpPr>
          <p:spPr>
            <a:xfrm>
              <a:off x="6858642" y="616927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67</a:t>
              </a:r>
              <a:endParaRPr lang="ko-KR" altLang="en-US" sz="14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F741DA-D9DE-4C75-BFF0-B66309D8F41C}"/>
                </a:ext>
              </a:extLst>
            </p:cNvPr>
            <p:cNvSpPr txBox="1"/>
            <p:nvPr/>
          </p:nvSpPr>
          <p:spPr>
            <a:xfrm>
              <a:off x="6766842" y="649133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66.5</a:t>
              </a:r>
              <a:endParaRPr lang="ko-KR" altLang="en-US" sz="14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5BD342-8D67-4EE1-8CE7-DCF6D94A29CE}"/>
                </a:ext>
              </a:extLst>
            </p:cNvPr>
            <p:cNvSpPr txBox="1"/>
            <p:nvPr/>
          </p:nvSpPr>
          <p:spPr>
            <a:xfrm>
              <a:off x="6859678" y="683405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66</a:t>
              </a:r>
              <a:endParaRPr lang="ko-KR" altLang="en-US" sz="14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7FA3502-E6C9-4919-B621-2AF9614CDF7A}"/>
                </a:ext>
              </a:extLst>
            </p:cNvPr>
            <p:cNvSpPr txBox="1"/>
            <p:nvPr/>
          </p:nvSpPr>
          <p:spPr>
            <a:xfrm>
              <a:off x="6777170" y="717955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65.5</a:t>
              </a:r>
              <a:endParaRPr lang="ko-KR" altLang="en-US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C865B5-9068-43B1-A42A-DCD277E2A5D5}"/>
              </a:ext>
            </a:extLst>
          </p:cNvPr>
          <p:cNvGrpSpPr/>
          <p:nvPr/>
        </p:nvGrpSpPr>
        <p:grpSpPr>
          <a:xfrm>
            <a:off x="6705600" y="1122002"/>
            <a:ext cx="10364878" cy="3230747"/>
            <a:chOff x="6705600" y="1122002"/>
            <a:chExt cx="10364878" cy="32307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129AE9-E48A-4793-8E30-A17319A95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" t="13065" r="3477" b="11431"/>
            <a:stretch/>
          </p:blipFill>
          <p:spPr>
            <a:xfrm>
              <a:off x="6783478" y="1122002"/>
              <a:ext cx="10287000" cy="3167784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DA78365-4645-4E17-858E-1D3CA594E208}"/>
                </a:ext>
              </a:extLst>
            </p:cNvPr>
            <p:cNvSpPr/>
            <p:nvPr/>
          </p:nvSpPr>
          <p:spPr>
            <a:xfrm>
              <a:off x="6856923" y="1419337"/>
              <a:ext cx="291665" cy="2905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D0114D-9CFA-4B68-A03C-8BBF3601869E}"/>
                </a:ext>
              </a:extLst>
            </p:cNvPr>
            <p:cNvSpPr txBox="1"/>
            <p:nvPr/>
          </p:nvSpPr>
          <p:spPr>
            <a:xfrm>
              <a:off x="6775789" y="21662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35</a:t>
              </a:r>
              <a:endParaRPr lang="ko-KR" altLang="en-US" sz="14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005BA1-B02F-469B-9B8B-AD26F604E167}"/>
                </a:ext>
              </a:extLst>
            </p:cNvPr>
            <p:cNvSpPr txBox="1"/>
            <p:nvPr/>
          </p:nvSpPr>
          <p:spPr>
            <a:xfrm>
              <a:off x="6709958" y="248220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34.5</a:t>
              </a:r>
              <a:endParaRPr lang="ko-KR" altLang="en-US" sz="14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F5082D-8680-4465-AF2E-92886838F0A0}"/>
                </a:ext>
              </a:extLst>
            </p:cNvPr>
            <p:cNvSpPr txBox="1"/>
            <p:nvPr/>
          </p:nvSpPr>
          <p:spPr>
            <a:xfrm>
              <a:off x="6789368" y="1436563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36</a:t>
              </a:r>
              <a:endParaRPr lang="ko-KR" altLang="en-US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35B552-EF98-4EF0-A0A3-0F610FEDD7C4}"/>
                </a:ext>
              </a:extLst>
            </p:cNvPr>
            <p:cNvSpPr txBox="1"/>
            <p:nvPr/>
          </p:nvSpPr>
          <p:spPr>
            <a:xfrm>
              <a:off x="6709958" y="1819719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35.5</a:t>
              </a:r>
              <a:endParaRPr lang="ko-KR" altLang="en-US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B9E9CBE-E64C-452A-B6D1-BF7880335F44}"/>
                </a:ext>
              </a:extLst>
            </p:cNvPr>
            <p:cNvSpPr txBox="1"/>
            <p:nvPr/>
          </p:nvSpPr>
          <p:spPr>
            <a:xfrm>
              <a:off x="6791430" y="284676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34</a:t>
              </a:r>
              <a:endParaRPr lang="ko-KR" altLang="en-US" sz="14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03357B0-04FD-41E0-BB7C-AC784E95F04C}"/>
                </a:ext>
              </a:extLst>
            </p:cNvPr>
            <p:cNvSpPr txBox="1"/>
            <p:nvPr/>
          </p:nvSpPr>
          <p:spPr>
            <a:xfrm>
              <a:off x="6705600" y="318479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33.5</a:t>
              </a:r>
              <a:endParaRPr lang="ko-KR" altLang="en-US" sz="1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B9B27FF-26DB-4927-B637-808038AFF83A}"/>
                </a:ext>
              </a:extLst>
            </p:cNvPr>
            <p:cNvSpPr txBox="1"/>
            <p:nvPr/>
          </p:nvSpPr>
          <p:spPr>
            <a:xfrm>
              <a:off x="6774781" y="352643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33</a:t>
              </a:r>
              <a:endParaRPr lang="ko-KR" altLang="en-US" sz="1400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BE7FAA2-0995-48B0-9589-815514347CFB}"/>
                </a:ext>
              </a:extLst>
            </p:cNvPr>
            <p:cNvSpPr/>
            <p:nvPr/>
          </p:nvSpPr>
          <p:spPr>
            <a:xfrm rot="5400000">
              <a:off x="11735923" y="-868710"/>
              <a:ext cx="307778" cy="10111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732C75-E40E-4A17-9D46-61CA3B271EFD}"/>
                </a:ext>
              </a:extLst>
            </p:cNvPr>
            <p:cNvSpPr txBox="1"/>
            <p:nvPr/>
          </p:nvSpPr>
          <p:spPr>
            <a:xfrm>
              <a:off x="8504264" y="40330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35AEFFD-AD10-4FFF-AF82-F2FFFDF2D388}"/>
                </a:ext>
              </a:extLst>
            </p:cNvPr>
            <p:cNvSpPr txBox="1"/>
            <p:nvPr/>
          </p:nvSpPr>
          <p:spPr>
            <a:xfrm>
              <a:off x="10082419" y="404448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4058F1D-F627-4BA6-B76F-FD7BB2B7C219}"/>
                </a:ext>
              </a:extLst>
            </p:cNvPr>
            <p:cNvSpPr txBox="1"/>
            <p:nvPr/>
          </p:nvSpPr>
          <p:spPr>
            <a:xfrm>
              <a:off x="11747657" y="404448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C3F7BB-4FF3-45CF-876F-86E6A07C68E0}"/>
                </a:ext>
              </a:extLst>
            </p:cNvPr>
            <p:cNvSpPr txBox="1"/>
            <p:nvPr/>
          </p:nvSpPr>
          <p:spPr>
            <a:xfrm>
              <a:off x="13369701" y="404497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519A49-C675-4728-B0A2-F2F47614B8D0}"/>
                </a:ext>
              </a:extLst>
            </p:cNvPr>
            <p:cNvSpPr txBox="1"/>
            <p:nvPr/>
          </p:nvSpPr>
          <p:spPr>
            <a:xfrm>
              <a:off x="14953935" y="404178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355596" y="4521703"/>
            <a:ext cx="31510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781807" y="747068"/>
            <a:ext cx="48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고령인구 비율변화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618868" y="5119092"/>
            <a:ext cx="519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비고령인구 비율변화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983A8-59E4-43EA-AE4C-AEB0799AECCB}"/>
              </a:ext>
            </a:extLst>
          </p:cNvPr>
          <p:cNvSpPr/>
          <p:nvPr/>
        </p:nvSpPr>
        <p:spPr>
          <a:xfrm>
            <a:off x="11978081" y="5760255"/>
            <a:ext cx="1629068" cy="255521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B6761D-4AC3-4B85-BDD3-6255637EE1CE}"/>
              </a:ext>
            </a:extLst>
          </p:cNvPr>
          <p:cNvCxnSpPr>
            <a:cxnSpLocks/>
          </p:cNvCxnSpPr>
          <p:nvPr/>
        </p:nvCxnSpPr>
        <p:spPr>
          <a:xfrm flipV="1">
            <a:off x="12287211" y="6496505"/>
            <a:ext cx="1187086" cy="16432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8123DE-7DC3-43A2-95E4-177BFDA283EA}"/>
              </a:ext>
            </a:extLst>
          </p:cNvPr>
          <p:cNvSpPr/>
          <p:nvPr/>
        </p:nvSpPr>
        <p:spPr>
          <a:xfrm>
            <a:off x="-36443" y="9979223"/>
            <a:ext cx="9699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E442817-CCAA-4CAE-AB56-5817782EC59B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Object 32">
            <a:extLst>
              <a:ext uri="{FF2B5EF4-FFF2-40B4-BE49-F238E27FC236}">
                <a16:creationId xmlns:a16="http://schemas.microsoft.com/office/drawing/2014/main" id="{B7D137CA-9861-41A1-802E-3CE6A54BC6F3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7F43B8D-CEE1-45FF-B260-FBC2F9E30143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2B782A-43AF-406F-BDEE-F92C4F4A50C6}"/>
              </a:ext>
            </a:extLst>
          </p:cNvPr>
          <p:cNvSpPr txBox="1"/>
          <p:nvPr/>
        </p:nvSpPr>
        <p:spPr>
          <a:xfrm>
            <a:off x="181468" y="7959923"/>
            <a:ext cx="3505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고령인구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60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인구</a:t>
            </a:r>
            <a:endParaRPr lang="en-US" altLang="ko-KR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비고령인구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미만 인구</a:t>
            </a:r>
            <a:endParaRPr lang="en-US" altLang="ko-KR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세계보건기구 기준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0BFAF-027C-4B87-8EE6-DB477D2BA0AC}"/>
              </a:ext>
            </a:extLst>
          </p:cNvPr>
          <p:cNvSpPr txBox="1"/>
          <p:nvPr/>
        </p:nvSpPr>
        <p:spPr>
          <a:xfrm>
            <a:off x="181468" y="8207742"/>
            <a:ext cx="334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A2E637-F25F-4E71-BD82-BFA05A20816A}"/>
              </a:ext>
            </a:extLst>
          </p:cNvPr>
          <p:cNvSpPr/>
          <p:nvPr/>
        </p:nvSpPr>
        <p:spPr>
          <a:xfrm>
            <a:off x="11963400" y="1485900"/>
            <a:ext cx="1600200" cy="252544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A64DE8-0A40-460D-983F-468A72836ECD}"/>
              </a:ext>
            </a:extLst>
          </p:cNvPr>
          <p:cNvCxnSpPr>
            <a:cxnSpLocks/>
          </p:cNvCxnSpPr>
          <p:nvPr/>
        </p:nvCxnSpPr>
        <p:spPr>
          <a:xfrm>
            <a:off x="12002068" y="2147261"/>
            <a:ext cx="1374929" cy="1821664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A3B17F0-FB65-4266-87C3-C0BF28631E92}"/>
              </a:ext>
            </a:extLst>
          </p:cNvPr>
          <p:cNvSpPr/>
          <p:nvPr/>
        </p:nvSpPr>
        <p:spPr>
          <a:xfrm>
            <a:off x="8746516" y="1485900"/>
            <a:ext cx="1600200" cy="24960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C0A453B-88AF-4DAC-99A1-4077969BD056}"/>
              </a:ext>
            </a:extLst>
          </p:cNvPr>
          <p:cNvSpPr/>
          <p:nvPr/>
        </p:nvSpPr>
        <p:spPr>
          <a:xfrm>
            <a:off x="8783417" y="5769466"/>
            <a:ext cx="1600200" cy="255521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763BF6-9A26-4EFC-A90C-5D3516A030E3}"/>
              </a:ext>
            </a:extLst>
          </p:cNvPr>
          <p:cNvCxnSpPr>
            <a:cxnSpLocks/>
          </p:cNvCxnSpPr>
          <p:nvPr/>
        </p:nvCxnSpPr>
        <p:spPr>
          <a:xfrm flipV="1">
            <a:off x="8865789" y="2872030"/>
            <a:ext cx="1400783" cy="329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4FB048-C8DB-4460-BB99-68B4A298DA97}"/>
              </a:ext>
            </a:extLst>
          </p:cNvPr>
          <p:cNvCxnSpPr>
            <a:cxnSpLocks/>
          </p:cNvCxnSpPr>
          <p:nvPr/>
        </p:nvCxnSpPr>
        <p:spPr>
          <a:xfrm>
            <a:off x="8865789" y="7284935"/>
            <a:ext cx="1480927" cy="196207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06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60" grpId="0"/>
      <p:bldP spid="31" grpId="0" animBg="1"/>
      <p:bldP spid="72" grpId="0" animBg="1"/>
      <p:bldP spid="83" grpId="0" animBg="1"/>
      <p:bldP spid="8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5244</TotalTime>
  <Words>2584</Words>
  <Application>Microsoft Office PowerPoint</Application>
  <PresentationFormat>사용자 지정</PresentationFormat>
  <Paragraphs>412</Paragraphs>
  <Slides>31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HY견고딕</vt:lpstr>
      <vt:lpstr>HY헤드라인M</vt:lpstr>
      <vt:lpstr>Mplus 1p Bold</vt:lpstr>
      <vt:lpstr>Mplus 1p Light</vt:lpstr>
      <vt:lpstr>나눔스퀘어 ExtraBold</vt:lpstr>
      <vt:lpstr>맑은 고딕</vt:lpstr>
      <vt:lpstr>휴먼둥근헤드라인</vt:lpstr>
      <vt:lpstr>휴먼모음T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 준규</cp:lastModifiedBy>
  <cp:revision>213</cp:revision>
  <dcterms:created xsi:type="dcterms:W3CDTF">2023-11-06T21:29:30Z</dcterms:created>
  <dcterms:modified xsi:type="dcterms:W3CDTF">2023-11-19T14:47:43Z</dcterms:modified>
</cp:coreProperties>
</file>